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9" r:id="rId4"/>
    <p:sldId id="319" r:id="rId6"/>
    <p:sldId id="260" r:id="rId7"/>
    <p:sldId id="262" r:id="rId8"/>
    <p:sldId id="279" r:id="rId9"/>
    <p:sldId id="326" r:id="rId10"/>
    <p:sldId id="295" r:id="rId11"/>
    <p:sldId id="297" r:id="rId12"/>
    <p:sldId id="303" r:id="rId13"/>
    <p:sldId id="302" r:id="rId14"/>
    <p:sldId id="294" r:id="rId15"/>
    <p:sldId id="325" r:id="rId16"/>
    <p:sldId id="267" r:id="rId17"/>
    <p:sldId id="283" r:id="rId18"/>
    <p:sldId id="284" r:id="rId19"/>
    <p:sldId id="305" r:id="rId20"/>
    <p:sldId id="275" r:id="rId21"/>
    <p:sldId id="27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769"/>
    <a:srgbClr val="1F3932"/>
    <a:srgbClr val="A7C9B4"/>
    <a:srgbClr val="388068"/>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6" y="388"/>
      </p:cViewPr>
      <p:guideLst>
        <p:guide orient="horz" pos="212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BED00-A649-4B6C-B29F-324F077EB0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4D732-734D-4B47-A105-D25266B3B4D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EA4D732-734D-4B47-A105-D25266B3B4D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4143372" y="6492875"/>
            <a:ext cx="2133600" cy="365125"/>
          </a:xfrm>
        </p:spPr>
        <p:txBody>
          <a:bodyPr/>
          <a:lstStyle/>
          <a:p>
            <a:fld id="{2F6CE29C-32BC-4E09-8C49-480BB7B3A37E}"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DDD40AD-B0A0-4C9F-9FDF-155D8BCEEB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6CE29C-32BC-4E09-8C49-480BB7B3A3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D40AD-B0A0-4C9F-9FDF-155D8BCEEB3C}" type="datetimeFigureOut">
              <a:rPr lang="zh-CN" altLang="en-US" smtClean="0"/>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CE29C-32BC-4E09-8C49-480BB7B3A37E}" type="slidenum">
              <a:rPr lang="zh-CN" altLang="en-US" smtClean="0"/>
            </a:fld>
            <a:endParaRPr lang="zh-CN" altLang="en-US" dirty="0"/>
          </a:p>
        </p:txBody>
      </p:sp>
      <p:cxnSp>
        <p:nvCxnSpPr>
          <p:cNvPr id="9" name="直接连接符 8"/>
          <p:cNvCxnSpPr/>
          <p:nvPr userDrawn="1"/>
        </p:nvCxnSpPr>
        <p:spPr>
          <a:xfrm>
            <a:off x="428596" y="1071546"/>
            <a:ext cx="8316000" cy="0"/>
          </a:xfrm>
          <a:prstGeom prst="line">
            <a:avLst/>
          </a:prstGeom>
          <a:ln w="50800" cmpd="sng">
            <a:solidFill>
              <a:srgbClr val="3880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428596" y="1142984"/>
            <a:ext cx="8316000" cy="0"/>
          </a:xfrm>
          <a:prstGeom prst="line">
            <a:avLst/>
          </a:prstGeom>
          <a:ln w="25400" cmpd="sng">
            <a:solidFill>
              <a:srgbClr val="388068"/>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14348" y="285728"/>
            <a:ext cx="1296144" cy="97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userDrawn="1"/>
        </p:nvSpPr>
        <p:spPr>
          <a:xfrm>
            <a:off x="7715272" y="6286520"/>
            <a:ext cx="857256" cy="276999"/>
          </a:xfrm>
          <a:prstGeom prst="rect">
            <a:avLst/>
          </a:prstGeom>
          <a:noFill/>
          <a:ln>
            <a:solidFill>
              <a:schemeClr val="bg1"/>
            </a:solidFill>
          </a:ln>
        </p:spPr>
        <p:txBody>
          <a:bodyPr wrap="square" rtlCol="0">
            <a:spAutoFit/>
          </a:bodyPr>
          <a:lstStyle/>
          <a:p>
            <a:r>
              <a:rPr lang="zh-CN" altLang="en-US" sz="1200" b="1" dirty="0" smtClean="0">
                <a:solidFill>
                  <a:schemeClr val="tx1"/>
                </a:solidFill>
              </a:rPr>
              <a:t>安徽沙丰</a:t>
            </a:r>
            <a:endParaRPr lang="zh-CN" altLang="en-US" sz="1200" b="1" dirty="0">
              <a:solidFill>
                <a:schemeClr val="tx1"/>
              </a:solidFill>
            </a:endParaRPr>
          </a:p>
        </p:txBody>
      </p:sp>
      <p:cxnSp>
        <p:nvCxnSpPr>
          <p:cNvPr id="15" name="直接连接符 14"/>
          <p:cNvCxnSpPr/>
          <p:nvPr userDrawn="1"/>
        </p:nvCxnSpPr>
        <p:spPr>
          <a:xfrm>
            <a:off x="7858148" y="6215082"/>
            <a:ext cx="857256" cy="1588"/>
          </a:xfrm>
          <a:prstGeom prst="line">
            <a:avLst/>
          </a:prstGeom>
          <a:ln w="25400" cmpd="sng">
            <a:solidFill>
              <a:srgbClr val="41776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rot="5400000">
            <a:off x="8213750" y="6144438"/>
            <a:ext cx="716762" cy="794"/>
          </a:xfrm>
          <a:prstGeom prst="line">
            <a:avLst/>
          </a:prstGeom>
          <a:ln w="50800" cmpd="sng">
            <a:solidFill>
              <a:srgbClr val="38806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rot="5400000">
            <a:off x="8178031" y="6180157"/>
            <a:ext cx="645324" cy="794"/>
          </a:xfrm>
          <a:prstGeom prst="line">
            <a:avLst/>
          </a:prstGeom>
          <a:ln w="25400" cmpd="sng">
            <a:solidFill>
              <a:srgbClr val="41776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7715272" y="6286520"/>
            <a:ext cx="1000132" cy="1588"/>
          </a:xfrm>
          <a:prstGeom prst="line">
            <a:avLst/>
          </a:prstGeom>
          <a:ln w="50800" cmpd="sng">
            <a:solidFill>
              <a:srgbClr val="38806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1.xml"/><Relationship Id="rId2" Type="http://schemas.openxmlformats.org/officeDocument/2006/relationships/image" Target="../media/image34.jpeg"/><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t="24000" r="59000" b="8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357422" y="1928802"/>
            <a:ext cx="5786478" cy="1112835"/>
          </a:xfrm>
        </p:spPr>
        <p:txBody>
          <a:bodyPr>
            <a:normAutofit fontScale="90000"/>
          </a:bodyPr>
          <a:lstStyle/>
          <a:p>
            <a:r>
              <a:rPr lang="zh-CN" altLang="en-US" sz="4000" b="1" dirty="0" smtClean="0"/>
              <a:t>安徽沙丰新材料有限公司</a:t>
            </a:r>
            <a:br>
              <a:rPr lang="en-US" altLang="zh-CN" b="1" dirty="0" smtClean="0"/>
            </a:br>
            <a:r>
              <a:rPr lang="en-US" altLang="zh-CN" sz="2200" u="sng" dirty="0" smtClean="0"/>
              <a:t>ANHUI SHAFENG ADVANCED MATERIAL CO., LTD</a:t>
            </a:r>
            <a:endParaRPr lang="zh-CN" altLang="en-US" sz="2200" u="sng" dirty="0"/>
          </a:p>
        </p:txBody>
      </p:sp>
      <p:sp>
        <p:nvSpPr>
          <p:cNvPr id="4" name="TextBox 3"/>
          <p:cNvSpPr txBox="1"/>
          <p:nvPr/>
        </p:nvSpPr>
        <p:spPr>
          <a:xfrm>
            <a:off x="3707904" y="5715016"/>
            <a:ext cx="4023328" cy="276999"/>
          </a:xfrm>
          <a:prstGeom prst="rect">
            <a:avLst/>
          </a:prstGeom>
          <a:noFill/>
        </p:spPr>
        <p:txBody>
          <a:bodyPr wrap="square" rtlCol="0">
            <a:spAutoFit/>
          </a:bodyPr>
          <a:lstStyle/>
          <a:p>
            <a:r>
              <a:rPr lang="zh-CN" altLang="en-US" sz="1200" dirty="0" smtClean="0">
                <a:solidFill>
                  <a:schemeClr val="bg1">
                    <a:lumMod val="50000"/>
                  </a:schemeClr>
                </a:solidFill>
              </a:rPr>
              <a:t>安徽省滁州市全椒十谭工业园新城大道</a:t>
            </a:r>
            <a:r>
              <a:rPr lang="en-US" altLang="zh-CN" sz="1200" dirty="0" smtClean="0">
                <a:solidFill>
                  <a:schemeClr val="bg1">
                    <a:lumMod val="50000"/>
                  </a:schemeClr>
                </a:solidFill>
              </a:rPr>
              <a:t>99</a:t>
            </a:r>
            <a:r>
              <a:rPr lang="zh-CN" altLang="en-US" sz="1200" dirty="0" smtClean="0">
                <a:solidFill>
                  <a:schemeClr val="bg1">
                    <a:lumMod val="50000"/>
                  </a:schemeClr>
                </a:solidFill>
              </a:rPr>
              <a:t>号</a:t>
            </a:r>
            <a:endParaRPr lang="zh-CN" altLang="en-US" sz="1200" dirty="0">
              <a:solidFill>
                <a:schemeClr val="bg1">
                  <a:lumMod val="50000"/>
                </a:schemeClr>
              </a:solidFill>
            </a:endParaRPr>
          </a:p>
        </p:txBody>
      </p:sp>
      <p:sp>
        <p:nvSpPr>
          <p:cNvPr id="3" name="TextBox 2"/>
          <p:cNvSpPr txBox="1"/>
          <p:nvPr/>
        </p:nvSpPr>
        <p:spPr>
          <a:xfrm>
            <a:off x="4067944" y="3429000"/>
            <a:ext cx="1718310" cy="460375"/>
          </a:xfrm>
          <a:prstGeom prst="rect">
            <a:avLst/>
          </a:prstGeom>
          <a:noFill/>
        </p:spPr>
        <p:txBody>
          <a:bodyPr wrap="none" rtlCol="0">
            <a:spAutoFit/>
          </a:bodyPr>
          <a:lstStyle/>
          <a:p>
            <a:r>
              <a:rPr lang="en-US" altLang="zh-CN" sz="2400" dirty="0" smtClean="0"/>
              <a:t>2018</a:t>
            </a:r>
            <a:r>
              <a:rPr lang="zh-CN" altLang="en-US" sz="2400" dirty="0" smtClean="0"/>
              <a:t>年</a:t>
            </a:r>
            <a:r>
              <a:rPr lang="en-US" altLang="zh-CN" sz="2400" dirty="0" smtClean="0"/>
              <a:t>10</a:t>
            </a:r>
            <a:r>
              <a:rPr lang="zh-CN" altLang="en-US" sz="2400" dirty="0" smtClean="0"/>
              <a:t>月</a:t>
            </a:r>
            <a:endParaRPr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竖排标题 5"/>
          <p:cNvSpPr txBox="1"/>
          <p:nvPr/>
        </p:nvSpPr>
        <p:spPr>
          <a:xfrm>
            <a:off x="2875235" y="332656"/>
            <a:ext cx="3510873" cy="632112"/>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000" b="1" dirty="0" smtClean="0">
                <a:latin typeface="+mj-lt"/>
                <a:ea typeface="+mj-ea"/>
                <a:cs typeface="+mj-cs"/>
              </a:rPr>
              <a:t>沙丰的管理</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矩形 2"/>
          <p:cNvSpPr/>
          <p:nvPr/>
        </p:nvSpPr>
        <p:spPr>
          <a:xfrm>
            <a:off x="971600" y="2276872"/>
            <a:ext cx="7128792" cy="1415772"/>
          </a:xfrm>
          <a:prstGeom prst="rect">
            <a:avLst/>
          </a:prstGeom>
        </p:spPr>
        <p:txBody>
          <a:bodyPr wrap="square">
            <a:spAutoFit/>
          </a:bodyPr>
          <a:lstStyle/>
          <a:p>
            <a:r>
              <a:rPr lang="zh-CN" altLang="en-US" sz="2600" dirty="0">
                <a:latin typeface="黑体" panose="02010609060101010101" pitchFamily="49" charset="-122"/>
                <a:ea typeface="黑体" panose="02010609060101010101" pitchFamily="49" charset="-122"/>
              </a:rPr>
              <a:t>检验标准：</a:t>
            </a:r>
            <a:endParaRPr lang="zh-CN" altLang="en-US" sz="2600" dirty="0">
              <a:latin typeface="黑体" panose="02010609060101010101" pitchFamily="49" charset="-122"/>
              <a:ea typeface="黑体" panose="02010609060101010101" pitchFamily="49" charset="-122"/>
            </a:endParaRPr>
          </a:p>
          <a:p>
            <a:pPr>
              <a:buFont typeface="Wingdings" panose="05000000000000000000" pitchFamily="2" charset="2"/>
              <a:buNone/>
            </a:pPr>
            <a:endParaRPr lang="en-US" altLang="zh-CN" sz="2000" dirty="0" smtClean="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000" dirty="0" smtClean="0">
                <a:latin typeface="黑体" panose="02010609060101010101" pitchFamily="49" charset="-122"/>
                <a:ea typeface="黑体" panose="02010609060101010101" pitchFamily="49" charset="-122"/>
              </a:rPr>
              <a:t>原料</a:t>
            </a:r>
            <a:r>
              <a:rPr lang="zh-CN" altLang="en-US" sz="2000" dirty="0">
                <a:latin typeface="黑体" panose="02010609060101010101" pitchFamily="49" charset="-122"/>
                <a:ea typeface="黑体" panose="02010609060101010101" pitchFamily="49" charset="-122"/>
              </a:rPr>
              <a:t>及产品检验标准主要来自</a:t>
            </a:r>
            <a:r>
              <a:rPr lang="zh-CN" altLang="en-US" sz="2000" dirty="0" smtClean="0">
                <a:latin typeface="黑体" panose="02010609060101010101" pitchFamily="49" charset="-122"/>
                <a:ea typeface="黑体" panose="02010609060101010101" pitchFamily="49" charset="-122"/>
              </a:rPr>
              <a:t>于国家标准，</a:t>
            </a:r>
            <a:r>
              <a:rPr lang="zh-CN" altLang="en-US" sz="2000" dirty="0">
                <a:latin typeface="黑体" panose="02010609060101010101" pitchFamily="49" charset="-122"/>
                <a:ea typeface="黑体" panose="02010609060101010101" pitchFamily="49" charset="-122"/>
              </a:rPr>
              <a:t>并</a:t>
            </a:r>
            <a:r>
              <a:rPr lang="zh-CN" altLang="en-US" sz="2000" dirty="0" smtClean="0">
                <a:latin typeface="黑体" panose="02010609060101010101" pitchFamily="49" charset="-122"/>
                <a:ea typeface="黑体" panose="02010609060101010101" pitchFamily="49" charset="-122"/>
              </a:rPr>
              <a:t>结合行业标准。</a:t>
            </a:r>
            <a:endParaRPr lang="zh-CN" altLang="en-US" sz="2000" dirty="0">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a:t>
            </a:r>
            <a:endParaRPr lang="en-US" altLang="zh-CN" sz="2000" dirty="0">
              <a:latin typeface="黑体" panose="02010609060101010101" pitchFamily="49" charset="-122"/>
              <a:ea typeface="黑体" panose="02010609060101010101" pitchFamily="49" charset="-122"/>
            </a:endParaRPr>
          </a:p>
        </p:txBody>
      </p:sp>
      <p:sp>
        <p:nvSpPr>
          <p:cNvPr id="8" name="Rectangle 6"/>
          <p:cNvSpPr>
            <a:spLocks noGrp="1" noChangeArrowheads="1"/>
          </p:cNvSpPr>
          <p:nvPr>
            <p:ph type="body" idx="1"/>
          </p:nvPr>
        </p:nvSpPr>
        <p:spPr>
          <a:xfrm>
            <a:off x="539552" y="1446996"/>
            <a:ext cx="7772400" cy="547687"/>
          </a:xfrm>
        </p:spPr>
        <p:txBody>
          <a:bodyPr>
            <a:noAutofit/>
          </a:bodyPr>
          <a:lstStyle/>
          <a:p>
            <a:pPr>
              <a:lnSpc>
                <a:spcPct val="90000"/>
              </a:lnSpc>
              <a:buClr>
                <a:schemeClr val="bg1"/>
              </a:buClr>
              <a:buSzTx/>
              <a:buFont typeface="Wingdings" panose="05000000000000000000" pitchFamily="2" charset="2"/>
              <a:buChar char="F"/>
            </a:pPr>
            <a:r>
              <a:rPr lang="zh-CN" altLang="en-US" sz="3600" dirty="0">
                <a:solidFill>
                  <a:schemeClr val="tx1"/>
                </a:solidFill>
                <a:latin typeface="黑体" panose="02010609060101010101" pitchFamily="49" charset="-122"/>
                <a:ea typeface="黑体" panose="02010609060101010101" pitchFamily="49" charset="-122"/>
              </a:rPr>
              <a:t>质量控制</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0" name="Rectangle 4"/>
          <p:cNvSpPr>
            <a:spLocks noChangeArrowheads="1"/>
          </p:cNvSpPr>
          <p:nvPr/>
        </p:nvSpPr>
        <p:spPr bwMode="auto">
          <a:xfrm>
            <a:off x="637889" y="3713736"/>
            <a:ext cx="77962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0"/>
              </a:spcBef>
              <a:defRPr sz="3600" b="1">
                <a:solidFill>
                  <a:schemeClr val="bg2"/>
                </a:solidFill>
                <a:latin typeface="Arial" panose="020B0604020202020204" pitchFamily="34" charset="0"/>
                <a:ea typeface="宋体" panose="02010600030101010101" pitchFamily="2" charset="-122"/>
              </a:defRPr>
            </a:lvl1pPr>
            <a:lvl2pPr algn="l">
              <a:spcBef>
                <a:spcPct val="0"/>
              </a:spcBef>
              <a:defRPr sz="3600" b="1">
                <a:solidFill>
                  <a:schemeClr val="bg2"/>
                </a:solidFill>
                <a:latin typeface="Arial" panose="020B0604020202020204" pitchFamily="34" charset="0"/>
                <a:ea typeface="宋体" panose="02010600030101010101" pitchFamily="2" charset="-122"/>
              </a:defRPr>
            </a:lvl2pPr>
            <a:lvl3pPr algn="l">
              <a:spcBef>
                <a:spcPct val="0"/>
              </a:spcBef>
              <a:defRPr sz="3600" b="1">
                <a:solidFill>
                  <a:schemeClr val="bg2"/>
                </a:solidFill>
                <a:latin typeface="Arial" panose="020B0604020202020204" pitchFamily="34" charset="0"/>
                <a:ea typeface="宋体" panose="02010600030101010101" pitchFamily="2" charset="-122"/>
              </a:defRPr>
            </a:lvl3pPr>
            <a:lvl4pPr algn="l">
              <a:spcBef>
                <a:spcPct val="0"/>
              </a:spcBef>
              <a:defRPr sz="3600" b="1">
                <a:solidFill>
                  <a:schemeClr val="bg2"/>
                </a:solidFill>
                <a:latin typeface="Arial" panose="020B0604020202020204" pitchFamily="34" charset="0"/>
                <a:ea typeface="宋体" panose="02010600030101010101" pitchFamily="2" charset="-122"/>
              </a:defRPr>
            </a:lvl4pPr>
            <a:lvl5pPr algn="l">
              <a:spcBef>
                <a:spcPct val="0"/>
              </a:spcBef>
              <a:defRPr sz="3600" b="1">
                <a:solidFill>
                  <a:schemeClr val="bg2"/>
                </a:solidFill>
                <a:latin typeface="Arial" panose="020B0604020202020204" pitchFamily="34" charset="0"/>
                <a:ea typeface="宋体" panose="02010600030101010101" pitchFamily="2" charset="-122"/>
              </a:defRPr>
            </a:lvl5pPr>
            <a:lvl6pPr marL="457200" fontAlgn="base">
              <a:spcBef>
                <a:spcPct val="0"/>
              </a:spcBef>
              <a:spcAft>
                <a:spcPct val="0"/>
              </a:spcAft>
              <a:defRPr sz="3600" b="1">
                <a:solidFill>
                  <a:schemeClr val="bg2"/>
                </a:solidFill>
                <a:latin typeface="Arial" panose="020B0604020202020204" pitchFamily="34" charset="0"/>
                <a:ea typeface="宋体" panose="02010600030101010101" pitchFamily="2" charset="-122"/>
              </a:defRPr>
            </a:lvl6pPr>
            <a:lvl7pPr marL="914400" fontAlgn="base">
              <a:spcBef>
                <a:spcPct val="0"/>
              </a:spcBef>
              <a:spcAft>
                <a:spcPct val="0"/>
              </a:spcAft>
              <a:defRPr sz="3600" b="1">
                <a:solidFill>
                  <a:schemeClr val="bg2"/>
                </a:solidFill>
                <a:latin typeface="Arial" panose="020B0604020202020204" pitchFamily="34" charset="0"/>
                <a:ea typeface="宋体" panose="02010600030101010101" pitchFamily="2" charset="-122"/>
              </a:defRPr>
            </a:lvl7pPr>
            <a:lvl8pPr marL="1371600" fontAlgn="base">
              <a:spcBef>
                <a:spcPct val="0"/>
              </a:spcBef>
              <a:spcAft>
                <a:spcPct val="0"/>
              </a:spcAft>
              <a:defRPr sz="3600" b="1">
                <a:solidFill>
                  <a:schemeClr val="bg2"/>
                </a:solidFill>
                <a:latin typeface="Arial" panose="020B0604020202020204" pitchFamily="34" charset="0"/>
                <a:ea typeface="宋体" panose="02010600030101010101" pitchFamily="2" charset="-122"/>
              </a:defRPr>
            </a:lvl8pPr>
            <a:lvl9pPr marL="1828800" fontAlgn="base">
              <a:spcBef>
                <a:spcPct val="0"/>
              </a:spcBef>
              <a:spcAft>
                <a:spcPct val="0"/>
              </a:spcAft>
              <a:defRPr sz="3600" b="1">
                <a:solidFill>
                  <a:schemeClr val="bg2"/>
                </a:solidFill>
                <a:latin typeface="Arial" panose="020B0604020202020204" pitchFamily="34" charset="0"/>
                <a:ea typeface="宋体" panose="02010600030101010101" pitchFamily="2" charset="-122"/>
              </a:defRPr>
            </a:lvl9pPr>
          </a:lstStyle>
          <a:p>
            <a:pPr>
              <a:lnSpc>
                <a:spcPct val="90000"/>
              </a:lnSpc>
              <a:spcBef>
                <a:spcPct val="20000"/>
              </a:spcBef>
            </a:pPr>
            <a:endParaRPr lang="zh-CN" altLang="en-US" sz="2600" b="0" dirty="0">
              <a:solidFill>
                <a:schemeClr val="tx1"/>
              </a:solidFill>
              <a:latin typeface="黑体" panose="02010609060101010101" pitchFamily="49" charset="-122"/>
              <a:ea typeface="黑体" panose="02010609060101010101" pitchFamily="49" charset="-122"/>
            </a:endParaRPr>
          </a:p>
        </p:txBody>
      </p:sp>
      <p:sp>
        <p:nvSpPr>
          <p:cNvPr id="11" name="Rectangle 5"/>
          <p:cNvSpPr txBox="1">
            <a:spLocks noChangeArrowheads="1"/>
          </p:cNvSpPr>
          <p:nvPr/>
        </p:nvSpPr>
        <p:spPr>
          <a:xfrm>
            <a:off x="1043608" y="3933056"/>
            <a:ext cx="7174128" cy="1800200"/>
          </a:xfrm>
          <a:prstGeom prst="rect">
            <a:avLst/>
          </a:prstGeom>
          <a:noFill/>
        </p:spPr>
        <p:txBody>
          <a:bodyPr vert="horz" lIns="91440" tIns="45720" rIns="91440" bIns="45720" rtlCol="0" anchor="b">
            <a:normAutofit fontScale="550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buFont typeface="Wingdings" panose="05000000000000000000" pitchFamily="2" charset="2"/>
              <a:buNone/>
            </a:pPr>
            <a:endParaRPr lang="en-US" altLang="zh-CN" dirty="0" smtClean="0">
              <a:solidFill>
                <a:schemeClr val="tx1"/>
              </a:solidFill>
              <a:latin typeface="黑体" panose="02010609060101010101" pitchFamily="49" charset="-122"/>
              <a:ea typeface="黑体" panose="02010609060101010101" pitchFamily="49" charset="-122"/>
            </a:endParaRPr>
          </a:p>
          <a:p>
            <a:pPr>
              <a:buFont typeface="Wingdings" panose="05000000000000000000" pitchFamily="2" charset="2"/>
              <a:buNone/>
            </a:pPr>
            <a:endParaRPr lang="en-US" altLang="zh-CN" dirty="0">
              <a:solidFill>
                <a:schemeClr val="tx1"/>
              </a:solidFill>
              <a:latin typeface="黑体" panose="02010609060101010101" pitchFamily="49" charset="-122"/>
              <a:ea typeface="黑体" panose="02010609060101010101" pitchFamily="49" charset="-122"/>
            </a:endParaRPr>
          </a:p>
          <a:p>
            <a:pPr>
              <a:buFont typeface="Wingdings" panose="05000000000000000000" pitchFamily="2" charset="2"/>
              <a:buNone/>
            </a:pPr>
            <a:endParaRPr lang="en-US" altLang="zh-CN" dirty="0" smtClean="0">
              <a:solidFill>
                <a:schemeClr val="tx1"/>
              </a:solidFill>
              <a:latin typeface="黑体" panose="02010609060101010101" pitchFamily="49" charset="-122"/>
              <a:ea typeface="黑体" panose="02010609060101010101" pitchFamily="49" charset="-122"/>
            </a:endParaRPr>
          </a:p>
          <a:p>
            <a:r>
              <a:rPr lang="zh-CN" altLang="en-US" sz="4200" dirty="0">
                <a:solidFill>
                  <a:schemeClr val="tx1"/>
                </a:solidFill>
                <a:latin typeface="黑体" panose="02010609060101010101" pitchFamily="49" charset="-122"/>
                <a:ea typeface="黑体" panose="02010609060101010101" pitchFamily="49" charset="-122"/>
              </a:rPr>
              <a:t>计量器具</a:t>
            </a:r>
            <a:r>
              <a:rPr lang="zh-CN" altLang="en-US" sz="4200" dirty="0" smtClean="0">
                <a:solidFill>
                  <a:schemeClr val="tx1"/>
                </a:solidFill>
                <a:latin typeface="黑体" panose="02010609060101010101" pitchFamily="49" charset="-122"/>
                <a:ea typeface="黑体" panose="02010609060101010101" pitchFamily="49" charset="-122"/>
              </a:rPr>
              <a:t>管理</a:t>
            </a:r>
            <a:r>
              <a:rPr lang="zh-CN" altLang="en-US" sz="3400" dirty="0" smtClean="0">
                <a:solidFill>
                  <a:schemeClr val="tx1"/>
                </a:solidFill>
                <a:latin typeface="黑体" panose="02010609060101010101" pitchFamily="49" charset="-122"/>
                <a:ea typeface="黑体" panose="02010609060101010101" pitchFamily="49" charset="-122"/>
              </a:rPr>
              <a:t>：</a:t>
            </a:r>
            <a:endParaRPr lang="zh-CN" altLang="en-US" sz="3400" dirty="0">
              <a:solidFill>
                <a:schemeClr val="tx1"/>
              </a:solidFill>
              <a:latin typeface="黑体" panose="02010609060101010101" pitchFamily="49" charset="-122"/>
              <a:ea typeface="黑体" panose="02010609060101010101" pitchFamily="49" charset="-122"/>
            </a:endParaRPr>
          </a:p>
          <a:p>
            <a:pPr>
              <a:buFont typeface="Wingdings" panose="05000000000000000000" pitchFamily="2" charset="2"/>
              <a:buNone/>
            </a:pPr>
            <a:endParaRPr lang="en-US" altLang="zh-CN" sz="2900" dirty="0">
              <a:solidFill>
                <a:schemeClr val="tx1"/>
              </a:solidFill>
              <a:latin typeface="黑体" panose="02010609060101010101" pitchFamily="49" charset="-122"/>
              <a:ea typeface="黑体" panose="02010609060101010101" pitchFamily="49" charset="-122"/>
            </a:endParaRPr>
          </a:p>
          <a:p>
            <a:pPr>
              <a:buFont typeface="Wingdings" panose="05000000000000000000" pitchFamily="2" charset="2"/>
              <a:buNone/>
            </a:pPr>
            <a:r>
              <a:rPr lang="zh-CN" altLang="en-US" sz="3600" dirty="0" smtClean="0">
                <a:solidFill>
                  <a:schemeClr val="tx1"/>
                </a:solidFill>
                <a:latin typeface="黑体" panose="02010609060101010101" pitchFamily="49" charset="-122"/>
                <a:ea typeface="黑体" panose="02010609060101010101" pitchFamily="49" charset="-122"/>
              </a:rPr>
              <a:t>严格按照</a:t>
            </a:r>
            <a:r>
              <a:rPr lang="en-US" altLang="zh-CN" sz="3600" dirty="0" smtClean="0">
                <a:solidFill>
                  <a:schemeClr val="tx1"/>
                </a:solidFill>
                <a:latin typeface="黑体" panose="02010609060101010101" pitchFamily="49" charset="-122"/>
                <a:ea typeface="黑体" panose="02010609060101010101" pitchFamily="49" charset="-122"/>
              </a:rPr>
              <a:t>ISO9001</a:t>
            </a:r>
            <a:r>
              <a:rPr lang="zh-CN" altLang="en-US" sz="3600" dirty="0" smtClean="0">
                <a:solidFill>
                  <a:schemeClr val="tx1"/>
                </a:solidFill>
                <a:latin typeface="黑体" panose="02010609060101010101" pitchFamily="49" charset="-122"/>
                <a:ea typeface="黑体" panose="02010609060101010101" pitchFamily="49" charset="-122"/>
              </a:rPr>
              <a:t>：</a:t>
            </a:r>
            <a:r>
              <a:rPr lang="en-US" altLang="zh-CN" sz="3600" dirty="0" smtClean="0">
                <a:solidFill>
                  <a:schemeClr val="tx1"/>
                </a:solidFill>
                <a:latin typeface="黑体" panose="02010609060101010101" pitchFamily="49" charset="-122"/>
                <a:ea typeface="黑体" panose="02010609060101010101" pitchFamily="49" charset="-122"/>
              </a:rPr>
              <a:t>2008</a:t>
            </a:r>
            <a:r>
              <a:rPr lang="zh-CN" altLang="en-US" sz="3600" dirty="0" smtClean="0">
                <a:solidFill>
                  <a:schemeClr val="tx1"/>
                </a:solidFill>
                <a:latin typeface="黑体" panose="02010609060101010101" pitchFamily="49" charset="-122"/>
                <a:ea typeface="黑体" panose="02010609060101010101" pitchFamily="49" charset="-122"/>
              </a:rPr>
              <a:t>质量管理体系中的计量管理程序，定期对计量器具进行校验</a:t>
            </a:r>
            <a:r>
              <a:rPr lang="zh-CN" altLang="en-US" sz="3600" b="1" dirty="0" smtClean="0">
                <a:solidFill>
                  <a:schemeClr val="tx1"/>
                </a:solidFill>
                <a:latin typeface="黑体" panose="02010609060101010101" pitchFamily="49" charset="-122"/>
                <a:ea typeface="黑体" panose="02010609060101010101" pitchFamily="49" charset="-122"/>
              </a:rPr>
              <a:t>。</a:t>
            </a:r>
            <a:endParaRPr lang="zh-CN" altLang="en-US" sz="3600" b="1" dirty="0" smtClean="0">
              <a:solidFill>
                <a:schemeClr val="tx1"/>
              </a:solidFill>
              <a:latin typeface="黑体" panose="02010609060101010101" pitchFamily="49" charset="-122"/>
              <a:ea typeface="黑体" panose="02010609060101010101" pitchFamily="49" charset="-122"/>
            </a:endParaRPr>
          </a:p>
          <a:p>
            <a:endParaRPr lang="zh-CN" altLang="en-US" b="1" dirty="0" smtClean="0">
              <a:latin typeface="隶书" panose="02010509060101010101" pitchFamily="49" charset="-122"/>
              <a:ea typeface="隶书" panose="02010509060101010101" pitchFamily="49" charset="-122"/>
            </a:endParaRPr>
          </a:p>
          <a:p>
            <a:endParaRPr lang="zh-CN" altLang="en-US" dirty="0" smtClean="0"/>
          </a:p>
          <a:p>
            <a:pPr>
              <a:buFont typeface="Wingdings" panose="05000000000000000000" pitchFamily="2" charset="2"/>
              <a:buNone/>
            </a:pPr>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05246" y="4941168"/>
            <a:ext cx="2271713" cy="173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68760"/>
            <a:ext cx="2386013"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3" presetClass="entr" presetSubtype="10" fill="hold" nodeType="withEffect" nodePh="1">
                                  <p:stCondLst>
                                    <p:cond delay="0"/>
                                  </p:stCondLst>
                                  <p:endCondLst>
                                    <p:cond evt="begin" delay="0">
                                      <p:tn val="8"/>
                                    </p:cond>
                                  </p:end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
                                            <p:txEl>
                                              <p:pRg st="5" end="5"/>
                                            </p:txEl>
                                          </p:spTgt>
                                        </p:tgtEl>
                                        <p:attrNameLst>
                                          <p:attrName>style.visibility</p:attrName>
                                        </p:attrNameLst>
                                      </p:cBhvr>
                                      <p:to>
                                        <p:strVal val="visible"/>
                                      </p:to>
                                    </p:set>
                                    <p:anim calcmode="lin" valueType="num">
                                      <p:cBhvr additive="base">
                                        <p:cTn id="14"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1682969"/>
            <a:ext cx="8012113" cy="57527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zh-CN" altLang="en-US" sz="2600" b="0" dirty="0" smtClean="0">
                <a:solidFill>
                  <a:srgbClr val="000000"/>
                </a:solidFill>
                <a:latin typeface="黑体" panose="02010609060101010101" pitchFamily="49" charset="-122"/>
                <a:ea typeface="黑体" panose="02010609060101010101" pitchFamily="49" charset="-122"/>
              </a:rPr>
              <a:t>过程检验和终检</a:t>
            </a:r>
            <a:endParaRPr lang="zh-CN" altLang="en-US" sz="2600" b="0" dirty="0">
              <a:solidFill>
                <a:srgbClr val="000000"/>
              </a:solidFill>
              <a:latin typeface="黑体" panose="02010609060101010101" pitchFamily="49" charset="-122"/>
              <a:ea typeface="黑体" panose="02010609060101010101" pitchFamily="49" charset="-122"/>
            </a:endParaRPr>
          </a:p>
        </p:txBody>
      </p:sp>
      <p:sp>
        <p:nvSpPr>
          <p:cNvPr id="5" name="Rectangle 3"/>
          <p:cNvSpPr>
            <a:spLocks noGrp="1" noChangeArrowheads="1"/>
          </p:cNvSpPr>
          <p:nvPr>
            <p:ph type="body" idx="1"/>
          </p:nvPr>
        </p:nvSpPr>
        <p:spPr>
          <a:xfrm>
            <a:off x="664632" y="1987312"/>
            <a:ext cx="7632700" cy="2133228"/>
          </a:xfrm>
        </p:spPr>
        <p:txBody>
          <a:bodyPr>
            <a:normAutofit/>
          </a:bodyPr>
          <a:lstStyle/>
          <a:p>
            <a:pPr>
              <a:buClr>
                <a:schemeClr val="bg1"/>
              </a:buClr>
            </a:pPr>
            <a:r>
              <a:rPr lang="zh-CN" altLang="en-US" dirty="0" smtClean="0">
                <a:solidFill>
                  <a:schemeClr val="tx1"/>
                </a:solidFill>
                <a:latin typeface="黑体" panose="02010609060101010101" pitchFamily="49" charset="-122"/>
                <a:ea typeface="黑体" panose="02010609060101010101" pitchFamily="49" charset="-122"/>
              </a:rPr>
              <a:t>   产品</a:t>
            </a:r>
            <a:r>
              <a:rPr lang="zh-CN" altLang="en-US" dirty="0">
                <a:solidFill>
                  <a:schemeClr val="tx1"/>
                </a:solidFill>
                <a:latin typeface="黑体" panose="02010609060101010101" pitchFamily="49" charset="-122"/>
                <a:ea typeface="黑体" panose="02010609060101010101" pitchFamily="49" charset="-122"/>
              </a:rPr>
              <a:t>出料前，</a:t>
            </a:r>
            <a:r>
              <a:rPr lang="en-US" altLang="zh-CN" dirty="0">
                <a:solidFill>
                  <a:schemeClr val="tx1"/>
                </a:solidFill>
                <a:latin typeface="黑体" panose="02010609060101010101" pitchFamily="49" charset="-122"/>
                <a:ea typeface="黑体" panose="02010609060101010101" pitchFamily="49" charset="-122"/>
              </a:rPr>
              <a:t>IPQC</a:t>
            </a:r>
            <a:r>
              <a:rPr lang="zh-CN" altLang="en-US" dirty="0">
                <a:solidFill>
                  <a:schemeClr val="tx1"/>
                </a:solidFill>
                <a:latin typeface="黑体" panose="02010609060101010101" pitchFamily="49" charset="-122"/>
                <a:ea typeface="黑体" panose="02010609060101010101" pitchFamily="49" charset="-122"/>
              </a:rPr>
              <a:t>人员对</a:t>
            </a:r>
            <a:r>
              <a:rPr lang="zh-CN" altLang="en-US" dirty="0" smtClean="0">
                <a:solidFill>
                  <a:schemeClr val="tx1"/>
                </a:solidFill>
                <a:latin typeface="黑体" panose="02010609060101010101" pitchFamily="49" charset="-122"/>
                <a:ea typeface="黑体" panose="02010609060101010101" pitchFamily="49" charset="-122"/>
              </a:rPr>
              <a:t>产品</a:t>
            </a:r>
            <a:r>
              <a:rPr lang="zh-CN" altLang="en-US" dirty="0">
                <a:solidFill>
                  <a:schemeClr val="tx1"/>
                </a:solidFill>
                <a:latin typeface="黑体" panose="02010609060101010101" pitchFamily="49" charset="-122"/>
                <a:ea typeface="黑体" panose="02010609060101010101" pitchFamily="49" charset="-122"/>
              </a:rPr>
              <a:t>指标</a:t>
            </a:r>
            <a:r>
              <a:rPr lang="en-US" altLang="zh-CN" dirty="0" smtClean="0">
                <a:solidFill>
                  <a:schemeClr val="tx1"/>
                </a:solidFill>
                <a:latin typeface="黑体" panose="02010609060101010101" pitchFamily="49" charset="-122"/>
                <a:ea typeface="黑体" panose="02010609060101010101" pitchFamily="49" charset="-122"/>
              </a:rPr>
              <a:t> </a:t>
            </a:r>
            <a:r>
              <a:rPr lang="zh-CN" altLang="en-US" dirty="0">
                <a:solidFill>
                  <a:schemeClr val="tx1"/>
                </a:solidFill>
                <a:latin typeface="黑体" panose="02010609060101010101" pitchFamily="49" charset="-122"/>
                <a:ea typeface="黑体" panose="02010609060101010101" pitchFamily="49" charset="-122"/>
              </a:rPr>
              <a:t>进行检验，合格后方可进行下一步处理。</a:t>
            </a:r>
            <a:endParaRPr lang="zh-CN" altLang="en-US" dirty="0">
              <a:solidFill>
                <a:schemeClr val="tx1"/>
              </a:solidFill>
              <a:latin typeface="黑体" panose="02010609060101010101" pitchFamily="49" charset="-122"/>
              <a:ea typeface="黑体" panose="02010609060101010101" pitchFamily="49" charset="-122"/>
            </a:endParaRPr>
          </a:p>
          <a:p>
            <a:pPr>
              <a:buClr>
                <a:schemeClr val="bg1"/>
              </a:buClr>
            </a:pPr>
            <a:r>
              <a:rPr lang="zh-CN" altLang="en-US" dirty="0" smtClean="0">
                <a:solidFill>
                  <a:schemeClr val="tx1"/>
                </a:solidFill>
                <a:latin typeface="黑体" panose="02010609060101010101" pitchFamily="49" charset="-122"/>
                <a:ea typeface="黑体" panose="02010609060101010101" pitchFamily="49" charset="-122"/>
              </a:rPr>
              <a:t>   包装工</a:t>
            </a:r>
            <a:r>
              <a:rPr lang="zh-CN" altLang="en-US" dirty="0">
                <a:solidFill>
                  <a:schemeClr val="tx1"/>
                </a:solidFill>
                <a:latin typeface="黑体" panose="02010609060101010101" pitchFamily="49" charset="-122"/>
                <a:ea typeface="黑体" panose="02010609060101010101" pitchFamily="49" charset="-122"/>
              </a:rPr>
              <a:t>在产品包装过程中对每批产品取样送往品管部，实验室人员对样品各项指标进行检测，出具</a:t>
            </a:r>
            <a:r>
              <a:rPr lang="en-US" altLang="zh-CN" dirty="0">
                <a:solidFill>
                  <a:schemeClr val="tx1"/>
                </a:solidFill>
                <a:latin typeface="黑体" panose="02010609060101010101" pitchFamily="49" charset="-122"/>
                <a:ea typeface="黑体" panose="02010609060101010101" pitchFamily="49" charset="-122"/>
              </a:rPr>
              <a:t>COA</a:t>
            </a:r>
            <a:r>
              <a:rPr lang="zh-CN" altLang="en-US" dirty="0">
                <a:solidFill>
                  <a:schemeClr val="tx1"/>
                </a:solidFill>
                <a:latin typeface="黑体" panose="02010609060101010101" pitchFamily="49" charset="-122"/>
                <a:ea typeface="黑体" panose="02010609060101010101" pitchFamily="49" charset="-122"/>
              </a:rPr>
              <a:t>，并将样品留样保存。</a:t>
            </a:r>
            <a:endParaRPr lang="zh-CN" altLang="en-US" dirty="0">
              <a:solidFill>
                <a:schemeClr val="tx1"/>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96136" y="1149246"/>
            <a:ext cx="2233613" cy="165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572" y="4165863"/>
            <a:ext cx="1879228" cy="224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9000" t="3000"/>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rot="20814198">
            <a:off x="4610158" y="2042592"/>
            <a:ext cx="471889" cy="421217"/>
          </a:xfrm>
          <a:solidFill>
            <a:srgbClr val="417769"/>
          </a:solidFill>
        </p:spPr>
        <p:style>
          <a:lnRef idx="0">
            <a:schemeClr val="accent1"/>
          </a:lnRef>
          <a:fillRef idx="3">
            <a:schemeClr val="accent1"/>
          </a:fillRef>
          <a:effectRef idx="3">
            <a:schemeClr val="accent1"/>
          </a:effectRef>
          <a:fontRef idx="minor">
            <a:schemeClr val="lt1"/>
          </a:fontRef>
        </p:style>
        <p:txBody>
          <a:bodyPr>
            <a:noAutofit/>
          </a:bodyPr>
          <a:lstStyle/>
          <a:p>
            <a:pPr algn="ctr"/>
            <a:r>
              <a:rPr lang="en-US" altLang="zh-CN" sz="2000" dirty="0" smtClean="0"/>
              <a:t>02</a:t>
            </a:r>
            <a:endParaRPr lang="zh-CN" altLang="en-US" sz="2000" dirty="0"/>
          </a:p>
        </p:txBody>
      </p:sp>
      <p:sp>
        <p:nvSpPr>
          <p:cNvPr id="7" name="文本占位符 6"/>
          <p:cNvSpPr>
            <a:spLocks noGrp="1"/>
          </p:cNvSpPr>
          <p:nvPr>
            <p:ph type="body" idx="1"/>
          </p:nvPr>
        </p:nvSpPr>
        <p:spPr>
          <a:xfrm rot="20823603">
            <a:off x="1017042" y="2843180"/>
            <a:ext cx="1180561" cy="285201"/>
          </a:xfrm>
        </p:spPr>
        <p:txBody>
          <a:bodyPr>
            <a:noAutofit/>
          </a:bodyPr>
          <a:lstStyle/>
          <a:p>
            <a:pPr lvl="0">
              <a:defRPr/>
            </a:pPr>
            <a:r>
              <a:rPr lang="zh-CN" altLang="en-US" sz="1600" b="1" dirty="0" smtClean="0">
                <a:solidFill>
                  <a:schemeClr val="tx1"/>
                </a:solidFill>
                <a:latin typeface="黑体" panose="02010609060101010101" pitchFamily="49" charset="-122"/>
                <a:ea typeface="黑体" panose="02010609060101010101" pitchFamily="49" charset="-122"/>
              </a:rPr>
              <a:t>应用领域</a:t>
            </a:r>
            <a:endParaRPr lang="zh-CN" altLang="en-US" sz="1600" b="1" dirty="0">
              <a:solidFill>
                <a:schemeClr val="tx1"/>
              </a:solidFill>
              <a:latin typeface="黑体" panose="02010609060101010101" pitchFamily="49" charset="-122"/>
              <a:ea typeface="黑体" panose="02010609060101010101" pitchFamily="49" charset="-122"/>
            </a:endParaRPr>
          </a:p>
        </p:txBody>
      </p:sp>
      <p:sp>
        <p:nvSpPr>
          <p:cNvPr id="6" name="标题 3"/>
          <p:cNvSpPr txBox="1"/>
          <p:nvPr/>
        </p:nvSpPr>
        <p:spPr>
          <a:xfrm rot="20804099">
            <a:off x="5676916" y="1677994"/>
            <a:ext cx="1123219" cy="57435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all" spc="0" normalizeH="0" baseline="0" noProof="0" dirty="0" smtClean="0">
                <a:ln>
                  <a:noFill/>
                </a:ln>
                <a:solidFill>
                  <a:schemeClr val="tx1"/>
                </a:solidFill>
                <a:effectLst/>
                <a:uLnTx/>
                <a:uFillTx/>
                <a:latin typeface="+mj-lt"/>
                <a:ea typeface="+mj-ea"/>
                <a:cs typeface="+mj-cs"/>
              </a:rPr>
              <a:t>脂肪酸衍生产品</a:t>
            </a:r>
            <a:endParaRPr kumimoji="0" lang="zh-CN" altLang="en-US" b="1" i="0" u="none" strike="noStrike" kern="1200" cap="all" spc="0" normalizeH="0" baseline="0" noProof="0" dirty="0">
              <a:ln>
                <a:noFill/>
              </a:ln>
              <a:solidFill>
                <a:schemeClr val="tx1"/>
              </a:solidFill>
              <a:effectLst/>
              <a:uLnTx/>
              <a:uFillTx/>
              <a:latin typeface="+mj-lt"/>
              <a:ea typeface="+mj-ea"/>
              <a:cs typeface="+mj-cs"/>
            </a:endParaRPr>
          </a:p>
        </p:txBody>
      </p:sp>
      <p:sp>
        <p:nvSpPr>
          <p:cNvPr id="9" name="标题 3"/>
          <p:cNvSpPr txBox="1"/>
          <p:nvPr/>
        </p:nvSpPr>
        <p:spPr>
          <a:xfrm rot="20769021">
            <a:off x="5013154" y="2716100"/>
            <a:ext cx="2596555" cy="1160311"/>
          </a:xfrm>
          <a:prstGeom prst="rect">
            <a:avLst/>
          </a:prstGeom>
        </p:spPr>
        <p:txBody>
          <a:bodyPr vert="horz" lIns="91440" tIns="45720" rIns="91440" bIns="45720" rtlCol="0" anchor="t">
            <a:noAutofit/>
          </a:bodyPr>
          <a:lstStyle/>
          <a:p>
            <a:pPr>
              <a:buFont typeface="Arial" panose="020B0604020202020204" pitchFamily="34" charset="0"/>
              <a:buChar char="•"/>
            </a:pPr>
            <a:r>
              <a:rPr lang="zh-CN" altLang="en-US" sz="1400" dirty="0" smtClean="0"/>
              <a:t>硬脂酸钙</a:t>
            </a:r>
            <a:endParaRPr lang="en-US" altLang="zh-CN" sz="1400" cap="all" dirty="0" smtClean="0">
              <a:latin typeface="+mj-lt"/>
              <a:ea typeface="+mj-ea"/>
              <a:cs typeface="+mj-cs"/>
            </a:endParaRPr>
          </a:p>
          <a:p>
            <a:pPr>
              <a:buFont typeface="Arial" panose="020B0604020202020204" pitchFamily="34" charset="0"/>
              <a:buChar char="•"/>
            </a:pPr>
            <a:r>
              <a:rPr lang="zh-CN" altLang="en-US" sz="1400" dirty="0" smtClean="0"/>
              <a:t>硬脂酸锌</a:t>
            </a:r>
            <a:endParaRPr lang="en-US" altLang="zh-CN" sz="1400" dirty="0" smtClean="0"/>
          </a:p>
          <a:p>
            <a:pPr>
              <a:buFont typeface="Arial" panose="020B0604020202020204" pitchFamily="34" charset="0"/>
              <a:buChar char="•"/>
            </a:pPr>
            <a:r>
              <a:rPr lang="zh-CN" altLang="en-US" sz="1400" dirty="0" smtClean="0"/>
              <a:t>硬脂酸镁</a:t>
            </a:r>
            <a:endParaRPr lang="en-US" altLang="zh-CN" sz="1400" dirty="0" smtClean="0"/>
          </a:p>
          <a:p>
            <a:pPr>
              <a:buFont typeface="Arial" panose="020B0604020202020204" pitchFamily="34" charset="0"/>
              <a:buChar char="•"/>
            </a:pPr>
            <a:r>
              <a:rPr lang="zh-CN" altLang="en-US" sz="1400" dirty="0" smtClean="0"/>
              <a:t>硬脂酸钙分散液</a:t>
            </a:r>
            <a:endParaRPr lang="en-US" altLang="zh-CN" sz="1400" dirty="0" smtClean="0"/>
          </a:p>
          <a:p>
            <a:pPr>
              <a:buFont typeface="Arial" panose="020B0604020202020204" pitchFamily="34" charset="0"/>
              <a:buChar char="•"/>
            </a:pPr>
            <a:r>
              <a:rPr lang="en-US" altLang="zh-CN" sz="1400" dirty="0" smtClean="0"/>
              <a:t>GMS\PETS</a:t>
            </a:r>
            <a:endParaRPr lang="zh-CN" altLang="en-US" sz="1400" dirty="0" smtClean="0"/>
          </a:p>
          <a:p>
            <a:endParaRPr lang="zh-CN" altLang="en-US" sz="1400" dirty="0" smtClean="0"/>
          </a:p>
          <a:p>
            <a:pPr>
              <a:buFont typeface="Arial" panose="020B0604020202020204" pitchFamily="34" charset="0"/>
              <a:buChar char="•"/>
            </a:pPr>
            <a:endParaRPr lang="zh-CN" altLang="en-US" sz="2000" b="1" dirty="0" smtClean="0"/>
          </a:p>
          <a:p>
            <a:endParaRPr lang="zh-CN" altLang="en-US" sz="2000" b="1" dirty="0" smtClean="0"/>
          </a:p>
          <a:p>
            <a:pPr>
              <a:buFont typeface="Arial" panose="020B0604020202020204" pitchFamily="34" charset="0"/>
              <a:buChar char="•"/>
            </a:pPr>
            <a:endParaRPr lang="en-US" altLang="zh-CN" sz="2000" b="1" cap="all"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anose="020B0604020202020204" pitchFamily="34" charset="0"/>
              <a:buChar char="•"/>
              <a:defRPr/>
            </a:pPr>
            <a:endParaRPr lang="en-US" altLang="zh-CN" sz="2000" b="1" cap="all"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defRPr/>
            </a:pPr>
            <a:endParaRPr lang="en-US" altLang="zh-CN" b="1" cap="all" dirty="0" smtClean="0">
              <a:latin typeface="+mj-lt"/>
              <a:ea typeface="+mj-ea"/>
              <a:cs typeface="+mj-cs"/>
            </a:endParaRPr>
          </a:p>
        </p:txBody>
      </p:sp>
      <p:sp>
        <p:nvSpPr>
          <p:cNvPr id="14" name="标题 3"/>
          <p:cNvSpPr txBox="1"/>
          <p:nvPr/>
        </p:nvSpPr>
        <p:spPr>
          <a:xfrm rot="20799602">
            <a:off x="1319116" y="3206588"/>
            <a:ext cx="590842" cy="357431"/>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defRPr/>
            </a:pPr>
            <a:r>
              <a:rPr kumimoji="0" lang="zh-CN" altLang="en-US" sz="1400" b="1" i="0" u="none" strike="noStrike" kern="1200" cap="all" spc="0" normalizeH="0" baseline="0" noProof="0" dirty="0" smtClean="0">
                <a:ln>
                  <a:noFill/>
                </a:ln>
                <a:solidFill>
                  <a:schemeClr val="tx1"/>
                </a:solidFill>
                <a:effectLst/>
                <a:uLnTx/>
                <a:uFillTx/>
                <a:latin typeface="+mj-lt"/>
                <a:ea typeface="+mj-ea"/>
                <a:cs typeface="+mj-cs"/>
              </a:rPr>
              <a:t>塑料</a:t>
            </a:r>
            <a:endParaRPr kumimoji="0" lang="zh-CN" altLang="en-US" sz="1400" b="1" i="0" u="none" strike="noStrike" kern="1200" cap="all" spc="0" normalizeH="0" baseline="0" noProof="0" dirty="0">
              <a:ln>
                <a:noFill/>
              </a:ln>
              <a:solidFill>
                <a:schemeClr val="tx1"/>
              </a:solidFill>
              <a:effectLst/>
              <a:uLnTx/>
              <a:uFillTx/>
              <a:latin typeface="+mj-lt"/>
              <a:ea typeface="+mj-ea"/>
              <a:cs typeface="+mj-cs"/>
            </a:endParaRPr>
          </a:p>
        </p:txBody>
      </p:sp>
      <p:pic>
        <p:nvPicPr>
          <p:cNvPr id="8" name="内容占位符 11" descr="塑料.jpg"/>
          <p:cNvPicPr>
            <a:picLocks noChangeAspect="1"/>
          </p:cNvPicPr>
          <p:nvPr/>
        </p:nvPicPr>
        <p:blipFill>
          <a:blip r:embed="rId2" cstate="print"/>
          <a:stretch>
            <a:fillRect/>
          </a:stretch>
        </p:blipFill>
        <p:spPr>
          <a:xfrm rot="20758133">
            <a:off x="1233067" y="3521278"/>
            <a:ext cx="997481" cy="780853"/>
          </a:xfrm>
          <a:prstGeom prst="rect">
            <a:avLst/>
          </a:prstGeom>
        </p:spPr>
      </p:pic>
      <p:sp>
        <p:nvSpPr>
          <p:cNvPr id="10" name="标题 3"/>
          <p:cNvSpPr txBox="1"/>
          <p:nvPr/>
        </p:nvSpPr>
        <p:spPr>
          <a:xfrm rot="20799602">
            <a:off x="2605000" y="2849399"/>
            <a:ext cx="590842" cy="357431"/>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defRPr/>
            </a:pPr>
            <a:r>
              <a:rPr kumimoji="0" lang="zh-CN" altLang="en-US" sz="1400" b="1" i="0" u="none" strike="noStrike" kern="1200" cap="all" spc="0" normalizeH="0" baseline="0" noProof="0" dirty="0" smtClean="0">
                <a:ln>
                  <a:noFill/>
                </a:ln>
                <a:solidFill>
                  <a:schemeClr val="tx1"/>
                </a:solidFill>
                <a:effectLst/>
                <a:uLnTx/>
                <a:uFillTx/>
                <a:latin typeface="+mj-lt"/>
                <a:ea typeface="+mj-ea"/>
                <a:cs typeface="+mj-cs"/>
              </a:rPr>
              <a:t>橡胶</a:t>
            </a:r>
            <a:endParaRPr kumimoji="0" lang="zh-CN" altLang="en-US" sz="1400" b="1" i="0" u="none" strike="noStrike" kern="1200" cap="all" spc="0" normalizeH="0" baseline="0" noProof="0" dirty="0">
              <a:ln>
                <a:noFill/>
              </a:ln>
              <a:solidFill>
                <a:schemeClr val="tx1"/>
              </a:solidFill>
              <a:effectLst/>
              <a:uLnTx/>
              <a:uFillTx/>
              <a:latin typeface="+mj-lt"/>
              <a:ea typeface="+mj-ea"/>
              <a:cs typeface="+mj-cs"/>
            </a:endParaRPr>
          </a:p>
        </p:txBody>
      </p:sp>
      <p:pic>
        <p:nvPicPr>
          <p:cNvPr id="12" name="内容占位符 18" descr="橡胶.jpg"/>
          <p:cNvPicPr>
            <a:picLocks noChangeAspect="1"/>
          </p:cNvPicPr>
          <p:nvPr/>
        </p:nvPicPr>
        <p:blipFill>
          <a:blip r:embed="rId3" cstate="print"/>
          <a:stretch>
            <a:fillRect/>
          </a:stretch>
        </p:blipFill>
        <p:spPr>
          <a:xfrm rot="20800983">
            <a:off x="2582494" y="3175879"/>
            <a:ext cx="1000572" cy="830509"/>
          </a:xfrm>
          <a:prstGeom prst="rect">
            <a:avLst/>
          </a:prstGeom>
        </p:spPr>
      </p:pic>
      <p:sp>
        <p:nvSpPr>
          <p:cNvPr id="15" name="标题 3"/>
          <p:cNvSpPr txBox="1"/>
          <p:nvPr/>
        </p:nvSpPr>
        <p:spPr>
          <a:xfrm rot="20799602">
            <a:off x="1597652" y="4518684"/>
            <a:ext cx="813788" cy="320961"/>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defRPr/>
            </a:pPr>
            <a:r>
              <a:rPr kumimoji="0" lang="zh-CN" altLang="en-US" sz="1400" b="1" i="0" u="none" strike="noStrike" kern="1200" cap="all" spc="0" normalizeH="0" baseline="0" noProof="0" dirty="0" smtClean="0">
                <a:ln>
                  <a:noFill/>
                </a:ln>
                <a:solidFill>
                  <a:schemeClr val="tx1"/>
                </a:solidFill>
                <a:effectLst/>
                <a:uLnTx/>
                <a:uFillTx/>
                <a:latin typeface="+mj-lt"/>
                <a:ea typeface="+mj-ea"/>
                <a:cs typeface="+mj-cs"/>
              </a:rPr>
              <a:t>化工品</a:t>
            </a:r>
            <a:endParaRPr kumimoji="0" lang="zh-CN" altLang="en-US" sz="1400" b="1" i="0" u="none" strike="noStrike" kern="1200" cap="all" spc="0" normalizeH="0" baseline="0" noProof="0" dirty="0">
              <a:ln>
                <a:noFill/>
              </a:ln>
              <a:solidFill>
                <a:schemeClr val="tx1"/>
              </a:solidFill>
              <a:effectLst/>
              <a:uLnTx/>
              <a:uFillTx/>
              <a:latin typeface="+mj-lt"/>
              <a:ea typeface="+mj-ea"/>
              <a:cs typeface="+mj-cs"/>
            </a:endParaRPr>
          </a:p>
        </p:txBody>
      </p:sp>
      <p:sp>
        <p:nvSpPr>
          <p:cNvPr id="16" name="标题 3"/>
          <p:cNvSpPr txBox="1"/>
          <p:nvPr/>
        </p:nvSpPr>
        <p:spPr>
          <a:xfrm rot="20799602">
            <a:off x="2949489" y="4162402"/>
            <a:ext cx="816132" cy="273680"/>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defRPr/>
            </a:pPr>
            <a:r>
              <a:rPr kumimoji="0" lang="zh-CN" altLang="en-US" sz="1400" b="1" i="0" u="none" strike="noStrike" kern="1200" cap="all" spc="0" normalizeH="0" baseline="0" noProof="0" dirty="0" smtClean="0">
                <a:ln>
                  <a:noFill/>
                </a:ln>
                <a:solidFill>
                  <a:schemeClr val="tx1"/>
                </a:solidFill>
                <a:effectLst/>
                <a:uLnTx/>
                <a:uFillTx/>
                <a:latin typeface="+mj-lt"/>
                <a:ea typeface="+mj-ea"/>
                <a:cs typeface="+mj-cs"/>
              </a:rPr>
              <a:t>化妆品</a:t>
            </a:r>
            <a:endParaRPr kumimoji="0" lang="zh-CN" altLang="en-US" sz="1400" b="1" i="0" u="none" strike="noStrike" kern="1200" cap="all" spc="0" normalizeH="0" baseline="0" noProof="0" dirty="0">
              <a:ln>
                <a:noFill/>
              </a:ln>
              <a:solidFill>
                <a:schemeClr val="tx1"/>
              </a:solidFill>
              <a:effectLst/>
              <a:uLnTx/>
              <a:uFillTx/>
              <a:latin typeface="+mj-lt"/>
              <a:ea typeface="+mj-ea"/>
              <a:cs typeface="+mj-cs"/>
            </a:endParaRPr>
          </a:p>
        </p:txBody>
      </p:sp>
      <p:pic>
        <p:nvPicPr>
          <p:cNvPr id="17" name="内容占位符 11" descr="塑料.jpg"/>
          <p:cNvPicPr>
            <a:picLocks noChangeAspect="1"/>
          </p:cNvPicPr>
          <p:nvPr/>
        </p:nvPicPr>
        <p:blipFill>
          <a:blip r:embed="rId4" cstate="print"/>
          <a:stretch>
            <a:fillRect/>
          </a:stretch>
        </p:blipFill>
        <p:spPr>
          <a:xfrm rot="20761586">
            <a:off x="1653990" y="4826065"/>
            <a:ext cx="1019791" cy="807334"/>
          </a:xfrm>
          <a:prstGeom prst="rect">
            <a:avLst/>
          </a:prstGeom>
        </p:spPr>
      </p:pic>
      <p:pic>
        <p:nvPicPr>
          <p:cNvPr id="18" name="内容占位符 11" descr="塑料.jpg"/>
          <p:cNvPicPr>
            <a:picLocks noGrp="1" noChangeAspect="1"/>
          </p:cNvPicPr>
          <p:nvPr/>
        </p:nvPicPr>
        <p:blipFill>
          <a:blip r:embed="rId5" cstate="print"/>
          <a:stretch>
            <a:fillRect/>
          </a:stretch>
        </p:blipFill>
        <p:spPr>
          <a:xfrm rot="20725859">
            <a:off x="3009815" y="4540832"/>
            <a:ext cx="986436" cy="769235"/>
          </a:xfrm>
          <a:prstGeom prst="rect">
            <a:avLst/>
          </a:prstGeom>
        </p:spPr>
      </p:pic>
      <p:sp>
        <p:nvSpPr>
          <p:cNvPr id="20" name="标题 3"/>
          <p:cNvSpPr txBox="1"/>
          <p:nvPr/>
        </p:nvSpPr>
        <p:spPr>
          <a:xfrm rot="20799602">
            <a:off x="3304426" y="5494353"/>
            <a:ext cx="590842" cy="227810"/>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defRPr/>
            </a:pPr>
            <a:r>
              <a:rPr kumimoji="0" lang="zh-CN" altLang="en-US" sz="1400" b="1" i="0" u="none" strike="noStrike" kern="1200" cap="all" spc="0" normalizeH="0" baseline="0" noProof="0" dirty="0" smtClean="0">
                <a:ln>
                  <a:noFill/>
                </a:ln>
                <a:solidFill>
                  <a:schemeClr val="tx1"/>
                </a:solidFill>
                <a:effectLst/>
                <a:uLnTx/>
                <a:uFillTx/>
                <a:latin typeface="+mj-lt"/>
                <a:ea typeface="+mj-ea"/>
                <a:cs typeface="+mj-cs"/>
              </a:rPr>
              <a:t>其他</a:t>
            </a:r>
            <a:endParaRPr kumimoji="0" lang="zh-CN" altLang="en-US" sz="1400" b="1" i="0" u="none" strike="noStrike" kern="1200" cap="all" spc="0" normalizeH="0" baseline="0" noProof="0" dirty="0">
              <a:ln>
                <a:noFill/>
              </a:ln>
              <a:solidFill>
                <a:schemeClr val="tx1"/>
              </a:solidFill>
              <a:effectLst/>
              <a:uLnTx/>
              <a:uFillTx/>
              <a:latin typeface="+mj-lt"/>
              <a:ea typeface="+mj-ea"/>
              <a:cs typeface="+mj-cs"/>
            </a:endParaRPr>
          </a:p>
        </p:txBody>
      </p:sp>
      <p:pic>
        <p:nvPicPr>
          <p:cNvPr id="21" name="内容占位符 11" descr="塑料.jpg"/>
          <p:cNvPicPr>
            <a:picLocks noGrp="1" noChangeAspect="1"/>
          </p:cNvPicPr>
          <p:nvPr/>
        </p:nvPicPr>
        <p:blipFill>
          <a:blip r:embed="rId6" cstate="print"/>
          <a:stretch>
            <a:fillRect/>
          </a:stretch>
        </p:blipFill>
        <p:spPr>
          <a:xfrm rot="20822402">
            <a:off x="3361915" y="5811418"/>
            <a:ext cx="948707" cy="783714"/>
          </a:xfrm>
          <a:prstGeom prst="rect">
            <a:avLst/>
          </a:prstGeom>
        </p:spPr>
      </p:pic>
      <p:sp>
        <p:nvSpPr>
          <p:cNvPr id="22" name="矩形 21"/>
          <p:cNvSpPr/>
          <p:nvPr/>
        </p:nvSpPr>
        <p:spPr>
          <a:xfrm rot="20867813">
            <a:off x="4742459" y="2601393"/>
            <a:ext cx="1114409" cy="369332"/>
          </a:xfrm>
          <a:prstGeom prst="rect">
            <a:avLst/>
          </a:prstGeom>
        </p:spPr>
        <p:txBody>
          <a:bodyPr wrap="none">
            <a:spAutoFit/>
          </a:bodyPr>
          <a:lstStyle/>
          <a:p>
            <a:pPr lvl="0" algn="ctr">
              <a:spcBef>
                <a:spcPct val="0"/>
              </a:spcBef>
              <a:defRPr/>
            </a:pPr>
            <a:r>
              <a:rPr lang="zh-CN" altLang="en-US" b="1" cap="all" dirty="0"/>
              <a:t>主要</a:t>
            </a:r>
            <a:r>
              <a:rPr lang="zh-CN" altLang="en-US" b="1" cap="all" dirty="0" smtClean="0"/>
              <a:t>产品</a:t>
            </a:r>
            <a:endParaRPr lang="zh-CN" altLang="en-US" b="1" cap="all" dirty="0"/>
          </a:p>
        </p:txBody>
      </p:sp>
      <p:sp>
        <p:nvSpPr>
          <p:cNvPr id="23" name="矩形 22"/>
          <p:cNvSpPr/>
          <p:nvPr/>
        </p:nvSpPr>
        <p:spPr>
          <a:xfrm rot="20730985">
            <a:off x="5217058" y="4074260"/>
            <a:ext cx="1114408" cy="369332"/>
          </a:xfrm>
          <a:prstGeom prst="rect">
            <a:avLst/>
          </a:prstGeom>
        </p:spPr>
        <p:txBody>
          <a:bodyPr wrap="none">
            <a:spAutoFit/>
          </a:bodyPr>
          <a:lstStyle/>
          <a:p>
            <a:pPr lvl="0" algn="ctr">
              <a:spcBef>
                <a:spcPct val="0"/>
              </a:spcBef>
              <a:defRPr/>
            </a:pPr>
            <a:r>
              <a:rPr lang="zh-CN" altLang="en-US" b="1" cap="all" dirty="0" smtClean="0"/>
              <a:t>其它产品</a:t>
            </a:r>
            <a:endParaRPr lang="zh-CN" altLang="en-US" b="1" cap="all" dirty="0"/>
          </a:p>
        </p:txBody>
      </p:sp>
      <p:sp>
        <p:nvSpPr>
          <p:cNvPr id="24" name="标题 3"/>
          <p:cNvSpPr txBox="1"/>
          <p:nvPr/>
        </p:nvSpPr>
        <p:spPr>
          <a:xfrm rot="20689676">
            <a:off x="5474008" y="4253059"/>
            <a:ext cx="2024544" cy="1109607"/>
          </a:xfrm>
          <a:prstGeom prst="rect">
            <a:avLst/>
          </a:prstGeom>
        </p:spPr>
        <p:txBody>
          <a:bodyPr vert="horz" lIns="91440" tIns="45720" rIns="91440" bIns="45720" rtlCol="0" anchor="t">
            <a:noAutofit/>
          </a:bodyPr>
          <a:lstStyle/>
          <a:p>
            <a:r>
              <a:rPr lang="zh-CN" altLang="en-US" sz="1200" b="1" dirty="0"/>
              <a:t>山嵛酸钙</a:t>
            </a:r>
            <a:endParaRPr lang="en-US" altLang="zh-CN" sz="1200" b="1" dirty="0"/>
          </a:p>
          <a:p>
            <a:r>
              <a:rPr lang="zh-CN" altLang="en-US" sz="1200" b="1" dirty="0" smtClean="0"/>
              <a:t>月桂酸</a:t>
            </a:r>
            <a:r>
              <a:rPr lang="zh-CN" altLang="en-US" sz="1200" b="1" dirty="0"/>
              <a:t>锌</a:t>
            </a:r>
            <a:endParaRPr lang="en-US" altLang="zh-CN" sz="1200" b="1" dirty="0"/>
          </a:p>
          <a:p>
            <a:r>
              <a:rPr lang="zh-CN" altLang="en-US" sz="1200" b="1" dirty="0" smtClean="0"/>
              <a:t>硬脂酸铝</a:t>
            </a:r>
            <a:endParaRPr lang="en-US" altLang="zh-CN" sz="1200" b="1" dirty="0" smtClean="0"/>
          </a:p>
          <a:p>
            <a:r>
              <a:rPr lang="zh-CN" altLang="en-US" sz="1200" b="1" dirty="0" smtClean="0"/>
              <a:t>硬脂酸钠</a:t>
            </a:r>
            <a:endParaRPr lang="en-US" altLang="zh-CN" sz="1200" b="1" dirty="0" smtClean="0"/>
          </a:p>
          <a:p>
            <a:r>
              <a:rPr lang="zh-CN" altLang="en-US" sz="1200" b="1" dirty="0" smtClean="0"/>
              <a:t>。。。。。。</a:t>
            </a:r>
            <a:endParaRPr lang="zh-CN" altLang="en-US" sz="1200" b="1" dirty="0" smtClean="0"/>
          </a:p>
          <a:p>
            <a:pPr>
              <a:buFont typeface="Arial" panose="020B0604020202020204" pitchFamily="34" charset="0"/>
              <a:buChar char="•"/>
            </a:pPr>
            <a:endParaRPr lang="en-US" altLang="zh-CN" sz="1200" b="1" cap="all"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anose="020B0604020202020204" pitchFamily="34" charset="0"/>
              <a:buChar char="•"/>
              <a:defRPr/>
            </a:pPr>
            <a:endParaRPr lang="en-US" altLang="zh-CN" sz="1200" b="1" cap="all"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defRPr/>
            </a:pPr>
            <a:endParaRPr lang="en-US" altLang="zh-CN" sz="1200" b="1" cap="all" dirty="0" smtClean="0">
              <a:latin typeface="+mj-lt"/>
              <a:ea typeface="+mj-ea"/>
              <a:cs typeface="+mj-cs"/>
            </a:endParaRPr>
          </a:p>
        </p:txBody>
      </p:sp>
      <p:sp>
        <p:nvSpPr>
          <p:cNvPr id="19" name="竖排标题 5"/>
          <p:cNvSpPr txBox="1"/>
          <p:nvPr/>
        </p:nvSpPr>
        <p:spPr>
          <a:xfrm>
            <a:off x="2766086" y="192345"/>
            <a:ext cx="3510873" cy="632112"/>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000" b="1" dirty="0" smtClean="0">
                <a:latin typeface="+mj-lt"/>
                <a:ea typeface="+mj-ea"/>
                <a:cs typeface="+mj-cs"/>
              </a:rPr>
              <a:t>沙丰的产品</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5575" y="1484784"/>
            <a:ext cx="7632848" cy="1477328"/>
          </a:xfrm>
          <a:prstGeom prst="rect">
            <a:avLst/>
          </a:prstGeom>
        </p:spPr>
        <p:txBody>
          <a:bodyPr wrap="square">
            <a:spAutoFit/>
          </a:bodyPr>
          <a:lstStyle/>
          <a:p>
            <a:r>
              <a:rPr lang="zh-CN" altLang="en-US" dirty="0" smtClean="0"/>
              <a:t>高分子工业</a:t>
            </a:r>
            <a:r>
              <a:rPr lang="zh-CN" altLang="en-US" dirty="0"/>
              <a:t>中的应用 </a:t>
            </a:r>
            <a:endParaRPr lang="zh-CN" altLang="en-US" dirty="0"/>
          </a:p>
          <a:p>
            <a:r>
              <a:rPr lang="zh-CN" altLang="en-US" dirty="0" smtClean="0"/>
              <a:t>硬脂酸盐作为酸</a:t>
            </a:r>
            <a:r>
              <a:rPr lang="zh-CN" altLang="en-US" dirty="0"/>
              <a:t>中和剂、润滑剂和塑料工业</a:t>
            </a:r>
            <a:r>
              <a:rPr lang="zh-CN" altLang="en-US" dirty="0" smtClean="0"/>
              <a:t>脱模剂使用。硬脂酸</a:t>
            </a:r>
            <a:r>
              <a:rPr lang="zh-CN" altLang="en-US" dirty="0"/>
              <a:t>盐</a:t>
            </a:r>
            <a:r>
              <a:rPr lang="zh-CN" altLang="en-US" dirty="0" smtClean="0"/>
              <a:t>是有机原料。</a:t>
            </a:r>
            <a:r>
              <a:rPr lang="zh-CN" altLang="en-US" dirty="0"/>
              <a:t>因此，它们在暴露在高温下会产生某种程度的降解，从而导致变色</a:t>
            </a:r>
            <a:r>
              <a:rPr lang="zh-CN" altLang="en-US" dirty="0" smtClean="0"/>
              <a:t>。</a:t>
            </a:r>
            <a:r>
              <a:rPr lang="zh-CN" altLang="en-US" dirty="0"/>
              <a:t>我们</a:t>
            </a:r>
            <a:r>
              <a:rPr lang="zh-CN" altLang="en-US" dirty="0" smtClean="0"/>
              <a:t>开发</a:t>
            </a:r>
            <a:r>
              <a:rPr lang="zh-CN" altLang="en-US" dirty="0"/>
              <a:t>了一系列耐高温金属硬脂酸盐，具有高抗变色时用透明或颜色鲜艳的即使在高的加工温度的热塑性塑料 </a:t>
            </a:r>
            <a:endParaRPr lang="zh-CN" altLang="en-US" dirty="0">
              <a:effectLst/>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5986" y="3356992"/>
            <a:ext cx="6292025"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7000" t="20000" r="8000" b="59000"/>
          </a:stretch>
        </a:blipFill>
        <a:effectLst/>
      </p:bgPr>
    </p:bg>
    <p:spTree>
      <p:nvGrpSpPr>
        <p:cNvPr id="1" name=""/>
        <p:cNvGrpSpPr/>
        <p:nvPr/>
      </p:nvGrpSpPr>
      <p:grpSpPr>
        <a:xfrm>
          <a:off x="0" y="0"/>
          <a:ext cx="0" cy="0"/>
          <a:chOff x="0" y="0"/>
          <a:chExt cx="0" cy="0"/>
        </a:xfrm>
      </p:grpSpPr>
      <p:sp>
        <p:nvSpPr>
          <p:cNvPr id="6" name="标题 3"/>
          <p:cNvSpPr txBox="1"/>
          <p:nvPr/>
        </p:nvSpPr>
        <p:spPr>
          <a:xfrm>
            <a:off x="857224" y="1643050"/>
            <a:ext cx="1986584" cy="571504"/>
          </a:xfrm>
          <a:prstGeom prst="rect">
            <a:avLst/>
          </a:prstGeom>
          <a:solidFill>
            <a:srgbClr val="417769"/>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chorCtr="0">
            <a:normAutofit/>
          </a:bodyPr>
          <a:lstStyle/>
          <a:p>
            <a:pPr algn="ctr"/>
            <a:r>
              <a:rPr lang="zh-CN" altLang="en-US" sz="2000" b="1" dirty="0">
                <a:latin typeface="黑体" panose="02010609060101010101" pitchFamily="49" charset="-122"/>
                <a:ea typeface="黑体" panose="02010609060101010101" pitchFamily="49" charset="-122"/>
              </a:rPr>
              <a:t>硬脂酸</a:t>
            </a:r>
            <a:r>
              <a:rPr lang="zh-CN" altLang="en-US" sz="2000" b="1" dirty="0" smtClean="0">
                <a:latin typeface="黑体" panose="02010609060101010101" pitchFamily="49" charset="-122"/>
                <a:ea typeface="黑体" panose="02010609060101010101" pitchFamily="49" charset="-122"/>
              </a:rPr>
              <a:t>钙的应用</a:t>
            </a:r>
            <a:endParaRPr lang="zh-CN" altLang="en-US" sz="2000" b="1"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6370820" y="3372787"/>
          <a:ext cx="1678898" cy="365760"/>
        </p:xfrm>
        <a:graphic>
          <a:graphicData uri="http://schemas.openxmlformats.org/drawingml/2006/table">
            <a:tbl>
              <a:tblPr/>
              <a:tblGrid>
                <a:gridCol w="1678898"/>
              </a:tblGrid>
              <a:tr h="0">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9" name="内容占位符 8"/>
          <p:cNvSpPr>
            <a:spLocks noGrp="1"/>
          </p:cNvSpPr>
          <p:nvPr>
            <p:ph idx="1"/>
          </p:nvPr>
        </p:nvSpPr>
        <p:spPr>
          <a:xfrm>
            <a:off x="755576" y="2708920"/>
            <a:ext cx="6984776" cy="3214710"/>
          </a:xfrm>
          <a:ln>
            <a:noFill/>
          </a:ln>
        </p:spPr>
        <p:txBody>
          <a:bodyPr>
            <a:normAutofit fontScale="70000" lnSpcReduction="20000"/>
          </a:bodyPr>
          <a:lstStyle/>
          <a:p>
            <a:r>
              <a:rPr lang="zh-CN" altLang="en-US" sz="1900" dirty="0">
                <a:latin typeface="黑体" panose="02010609060101010101" pitchFamily="49" charset="-122"/>
                <a:ea typeface="黑体" panose="02010609060101010101" pitchFamily="49" charset="-122"/>
              </a:rPr>
              <a:t>聚乙烯和聚丙烯：作为除酸剂和润滑剂使用。（推荐使用型号</a:t>
            </a:r>
            <a:r>
              <a:rPr lang="en-US" altLang="zh-CN" sz="1900" dirty="0">
                <a:latin typeface="黑体" panose="02010609060101010101" pitchFamily="49" charset="-122"/>
                <a:ea typeface="黑体" panose="02010609060101010101" pitchFamily="49" charset="-122"/>
              </a:rPr>
              <a:t>G120</a:t>
            </a:r>
            <a:r>
              <a:rPr lang="zh-CN" altLang="en-US" sz="1900" dirty="0">
                <a:latin typeface="黑体" panose="02010609060101010101" pitchFamily="49" charset="-122"/>
                <a:ea typeface="黑体" panose="02010609060101010101" pitchFamily="49" charset="-122"/>
              </a:rPr>
              <a:t>，</a:t>
            </a:r>
            <a:r>
              <a:rPr lang="en-US" altLang="zh-CN" sz="1900" dirty="0">
                <a:latin typeface="黑体" panose="02010609060101010101" pitchFamily="49" charset="-122"/>
                <a:ea typeface="黑体" panose="02010609060101010101" pitchFamily="49" charset="-122"/>
              </a:rPr>
              <a:t>G160</a:t>
            </a:r>
            <a:r>
              <a:rPr lang="zh-CN" altLang="en-US" sz="1900" dirty="0" smtClean="0">
                <a:latin typeface="黑体" panose="02010609060101010101" pitchFamily="49" charset="-122"/>
                <a:ea typeface="黑体" panose="02010609060101010101" pitchFamily="49" charset="-122"/>
              </a:rPr>
              <a:t>，</a:t>
            </a:r>
            <a:r>
              <a:rPr lang="en-US" altLang="zh-CN" sz="1900" dirty="0" smtClean="0">
                <a:latin typeface="黑体" panose="02010609060101010101" pitchFamily="49" charset="-122"/>
                <a:ea typeface="黑体" panose="02010609060101010101" pitchFamily="49" charset="-122"/>
              </a:rPr>
              <a:t>G161</a:t>
            </a:r>
            <a:r>
              <a:rPr lang="zh-CN" altLang="en-US" sz="1900" dirty="0" smtClean="0">
                <a:latin typeface="黑体" panose="02010609060101010101" pitchFamily="49" charset="-122"/>
                <a:ea typeface="黑体" panose="02010609060101010101" pitchFamily="49" charset="-122"/>
              </a:rPr>
              <a:t>，</a:t>
            </a:r>
            <a:r>
              <a:rPr lang="en-US" altLang="zh-CN" sz="1900" dirty="0" smtClean="0">
                <a:latin typeface="黑体" panose="02010609060101010101" pitchFamily="49" charset="-122"/>
                <a:ea typeface="黑体" panose="02010609060101010101" pitchFamily="49" charset="-122"/>
              </a:rPr>
              <a:t>G230</a:t>
            </a:r>
            <a:r>
              <a:rPr lang="zh-CN" altLang="en-US" sz="1900" dirty="0" smtClean="0">
                <a:latin typeface="黑体" panose="02010609060101010101" pitchFamily="49" charset="-122"/>
                <a:ea typeface="黑体" panose="02010609060101010101" pitchFamily="49" charset="-122"/>
              </a:rPr>
              <a:t>）</a:t>
            </a:r>
            <a:endParaRPr lang="en-US" altLang="zh-CN" sz="1900" dirty="0" smtClean="0">
              <a:latin typeface="黑体" panose="02010609060101010101" pitchFamily="49" charset="-122"/>
              <a:ea typeface="黑体" panose="02010609060101010101" pitchFamily="49" charset="-122"/>
            </a:endParaRPr>
          </a:p>
          <a:p>
            <a:endParaRPr lang="en-US" altLang="zh-CN" sz="1900" dirty="0">
              <a:latin typeface="黑体" panose="02010609060101010101" pitchFamily="49" charset="-122"/>
              <a:ea typeface="黑体" panose="02010609060101010101" pitchFamily="49" charset="-122"/>
            </a:endParaRPr>
          </a:p>
          <a:p>
            <a:r>
              <a:rPr lang="zh-CN" altLang="en-US" sz="1900" dirty="0" smtClean="0">
                <a:latin typeface="黑体" panose="02010609060101010101" pitchFamily="49" charset="-122"/>
                <a:ea typeface="黑体" panose="02010609060101010101" pitchFamily="49" charset="-122"/>
              </a:rPr>
              <a:t>聚氯乙烯：用于</a:t>
            </a:r>
            <a:r>
              <a:rPr lang="zh-CN" altLang="en-US" sz="1900" dirty="0">
                <a:latin typeface="黑体" panose="02010609060101010101" pitchFamily="49" charset="-122"/>
                <a:ea typeface="黑体" panose="02010609060101010101" pitchFamily="49" charset="-122"/>
              </a:rPr>
              <a:t>硬质聚氯乙烯制品，配合硬脂酸锌作为无毒稳定剂使用。（推荐使用型号</a:t>
            </a:r>
            <a:r>
              <a:rPr lang="en-US" sz="1900" dirty="0">
                <a:latin typeface="黑体" panose="02010609060101010101" pitchFamily="49" charset="-122"/>
                <a:ea typeface="黑体" panose="02010609060101010101" pitchFamily="49" charset="-122"/>
              </a:rPr>
              <a:t>G120</a:t>
            </a:r>
            <a:r>
              <a:rPr lang="zh-CN" altLang="en-US" sz="1900" dirty="0">
                <a:latin typeface="黑体" panose="02010609060101010101" pitchFamily="49" charset="-122"/>
                <a:ea typeface="黑体" panose="02010609060101010101" pitchFamily="49" charset="-122"/>
              </a:rPr>
              <a:t>，</a:t>
            </a:r>
            <a:r>
              <a:rPr lang="en-US" sz="1900" dirty="0" smtClean="0">
                <a:latin typeface="黑体" panose="02010609060101010101" pitchFamily="49" charset="-122"/>
                <a:ea typeface="黑体" panose="02010609060101010101" pitchFamily="49" charset="-122"/>
              </a:rPr>
              <a:t>G130)</a:t>
            </a:r>
            <a:endParaRPr lang="en-US" sz="1900" dirty="0" smtClean="0">
              <a:latin typeface="黑体" panose="02010609060101010101" pitchFamily="49" charset="-122"/>
              <a:ea typeface="黑体" panose="02010609060101010101" pitchFamily="49" charset="-122"/>
            </a:endParaRPr>
          </a:p>
          <a:p>
            <a:pPr marL="0" indent="0">
              <a:buNone/>
            </a:pPr>
            <a:endParaRPr lang="en-US" altLang="zh-CN" sz="1900" dirty="0">
              <a:latin typeface="黑体" panose="02010609060101010101" pitchFamily="49" charset="-122"/>
              <a:ea typeface="黑体" panose="02010609060101010101" pitchFamily="49" charset="-122"/>
            </a:endParaRPr>
          </a:p>
          <a:p>
            <a:r>
              <a:rPr lang="zh-CN" altLang="en-US" sz="1900" dirty="0" smtClean="0">
                <a:latin typeface="黑体" panose="02010609060101010101" pitchFamily="49" charset="-122"/>
                <a:ea typeface="黑体" panose="02010609060101010101" pitchFamily="49" charset="-122"/>
              </a:rPr>
              <a:t>氯化聚乙烯</a:t>
            </a:r>
            <a:r>
              <a:rPr lang="en-US" altLang="zh-CN" sz="1900" dirty="0" smtClean="0">
                <a:latin typeface="黑体" panose="02010609060101010101" pitchFamily="49" charset="-122"/>
                <a:ea typeface="黑体" panose="02010609060101010101" pitchFamily="49" charset="-122"/>
              </a:rPr>
              <a:t>(CPE)</a:t>
            </a:r>
            <a:r>
              <a:rPr lang="zh-CN" altLang="en-US" sz="1900" dirty="0" smtClean="0">
                <a:latin typeface="黑体" panose="02010609060101010101" pitchFamily="49" charset="-122"/>
                <a:ea typeface="黑体" panose="02010609060101010101" pitchFamily="49" charset="-122"/>
              </a:rPr>
              <a:t>：作为隔离剂。</a:t>
            </a:r>
            <a:endParaRPr lang="en-US" altLang="zh-CN" sz="1900" dirty="0" smtClean="0">
              <a:latin typeface="黑体" panose="02010609060101010101" pitchFamily="49" charset="-122"/>
              <a:ea typeface="黑体" panose="02010609060101010101" pitchFamily="49" charset="-122"/>
            </a:endParaRPr>
          </a:p>
          <a:p>
            <a:endParaRPr lang="en-US" altLang="zh-CN" sz="1900" dirty="0" smtClean="0">
              <a:latin typeface="黑体" panose="02010609060101010101" pitchFamily="49" charset="-122"/>
              <a:ea typeface="黑体" panose="02010609060101010101" pitchFamily="49" charset="-122"/>
            </a:endParaRPr>
          </a:p>
          <a:p>
            <a:r>
              <a:rPr lang="zh-CN" altLang="en-US" sz="1900" dirty="0" smtClean="0">
                <a:latin typeface="黑体" panose="02010609060101010101" pitchFamily="49" charset="-122"/>
                <a:ea typeface="黑体" panose="02010609060101010101" pitchFamily="49" charset="-122"/>
              </a:rPr>
              <a:t>工程塑料改性：作为</a:t>
            </a:r>
            <a:r>
              <a:rPr lang="zh-CN" altLang="en-US" sz="1900" dirty="0">
                <a:latin typeface="黑体" panose="02010609060101010101" pitchFamily="49" charset="-122"/>
                <a:ea typeface="黑体" panose="02010609060101010101" pitchFamily="49" charset="-122"/>
              </a:rPr>
              <a:t>润滑剂使用</a:t>
            </a:r>
            <a:r>
              <a:rPr lang="zh-CN" altLang="en-US" sz="1900" dirty="0" smtClean="0">
                <a:latin typeface="黑体" panose="02010609060101010101" pitchFamily="49" charset="-122"/>
                <a:ea typeface="黑体" panose="02010609060101010101" pitchFamily="49" charset="-122"/>
              </a:rPr>
              <a:t>。</a:t>
            </a:r>
            <a:endParaRPr lang="en-US" altLang="zh-CN" sz="1900" dirty="0" smtClean="0">
              <a:latin typeface="黑体" panose="02010609060101010101" pitchFamily="49" charset="-122"/>
              <a:ea typeface="黑体" panose="02010609060101010101" pitchFamily="49" charset="-122"/>
            </a:endParaRPr>
          </a:p>
          <a:p>
            <a:endParaRPr lang="zh-CN" altLang="en-US" sz="1900" dirty="0">
              <a:latin typeface="黑体" panose="02010609060101010101" pitchFamily="49" charset="-122"/>
              <a:ea typeface="黑体" panose="02010609060101010101" pitchFamily="49" charset="-122"/>
            </a:endParaRPr>
          </a:p>
          <a:p>
            <a:r>
              <a:rPr lang="zh-CN" altLang="en-US" sz="1900" dirty="0">
                <a:latin typeface="黑体" panose="02010609060101010101" pitchFamily="49" charset="-122"/>
                <a:ea typeface="黑体" panose="02010609060101010101" pitchFamily="49" charset="-122"/>
              </a:rPr>
              <a:t>聚酯</a:t>
            </a:r>
            <a:r>
              <a:rPr lang="zh-CN" altLang="en-US" sz="1900" dirty="0" smtClean="0">
                <a:latin typeface="黑体" panose="02010609060101010101" pitchFamily="49" charset="-122"/>
                <a:ea typeface="黑体" panose="02010609060101010101" pitchFamily="49" charset="-122"/>
              </a:rPr>
              <a:t>：作为</a:t>
            </a:r>
            <a:r>
              <a:rPr lang="zh-CN" altLang="en-US" sz="1900" dirty="0">
                <a:latin typeface="黑体" panose="02010609060101010101" pitchFamily="49" charset="-122"/>
                <a:ea typeface="黑体" panose="02010609060101010101" pitchFamily="49" charset="-122"/>
              </a:rPr>
              <a:t>润滑剂和脱模剂使用</a:t>
            </a:r>
            <a:r>
              <a:rPr lang="zh-CN" altLang="en-US" sz="1900" dirty="0" smtClean="0">
                <a:latin typeface="黑体" panose="02010609060101010101" pitchFamily="49" charset="-122"/>
                <a:ea typeface="黑体" panose="02010609060101010101" pitchFamily="49" charset="-122"/>
              </a:rPr>
              <a:t>。</a:t>
            </a:r>
            <a:r>
              <a:rPr lang="en-US" sz="1900" dirty="0">
                <a:latin typeface="黑体" panose="02010609060101010101" pitchFamily="49" charset="-122"/>
                <a:ea typeface="黑体" panose="02010609060101010101" pitchFamily="49" charset="-122"/>
              </a:rPr>
              <a:t> </a:t>
            </a:r>
            <a:endParaRPr lang="en-US" sz="1900" dirty="0" smtClean="0">
              <a:latin typeface="黑体" panose="02010609060101010101" pitchFamily="49" charset="-122"/>
              <a:ea typeface="黑体" panose="02010609060101010101" pitchFamily="49" charset="-122"/>
            </a:endParaRPr>
          </a:p>
          <a:p>
            <a:endParaRPr lang="zh-CN" altLang="en-US" sz="1900" dirty="0">
              <a:latin typeface="黑体" panose="02010609060101010101" pitchFamily="49" charset="-122"/>
              <a:ea typeface="黑体" panose="02010609060101010101" pitchFamily="49" charset="-122"/>
            </a:endParaRPr>
          </a:p>
          <a:p>
            <a:r>
              <a:rPr lang="zh-CN" altLang="en-US" sz="1900" dirty="0">
                <a:latin typeface="黑体" panose="02010609060101010101" pitchFamily="49" charset="-122"/>
                <a:ea typeface="黑体" panose="02010609060101010101" pitchFamily="49" charset="-122"/>
              </a:rPr>
              <a:t>乳胶和橡胶</a:t>
            </a:r>
            <a:r>
              <a:rPr lang="zh-CN" altLang="en-US" sz="1900" dirty="0" smtClean="0">
                <a:latin typeface="黑体" panose="02010609060101010101" pitchFamily="49" charset="-122"/>
                <a:ea typeface="黑体" panose="02010609060101010101" pitchFamily="49" charset="-122"/>
              </a:rPr>
              <a:t>：作为</a:t>
            </a:r>
            <a:r>
              <a:rPr lang="zh-CN" altLang="en-US" sz="1900" dirty="0">
                <a:latin typeface="黑体" panose="02010609060101010101" pitchFamily="49" charset="-122"/>
                <a:ea typeface="黑体" panose="02010609060101010101" pitchFamily="49" charset="-122"/>
              </a:rPr>
              <a:t>隔离剂和脱模剂使用</a:t>
            </a:r>
            <a:r>
              <a:rPr lang="zh-CN" altLang="en-US" sz="1900" dirty="0" smtClean="0">
                <a:latin typeface="黑体" panose="02010609060101010101" pitchFamily="49" charset="-122"/>
                <a:ea typeface="黑体" panose="02010609060101010101" pitchFamily="49" charset="-122"/>
              </a:rPr>
              <a:t>。</a:t>
            </a:r>
            <a:r>
              <a:rPr lang="en-US" sz="1900" dirty="0">
                <a:latin typeface="黑体" panose="02010609060101010101" pitchFamily="49" charset="-122"/>
                <a:ea typeface="黑体" panose="02010609060101010101" pitchFamily="49" charset="-122"/>
              </a:rPr>
              <a:t> </a:t>
            </a:r>
            <a:endParaRPr lang="en-US" sz="1900" dirty="0" smtClean="0">
              <a:latin typeface="黑体" panose="02010609060101010101" pitchFamily="49" charset="-122"/>
              <a:ea typeface="黑体" panose="02010609060101010101" pitchFamily="49" charset="-122"/>
            </a:endParaRPr>
          </a:p>
          <a:p>
            <a:endParaRPr lang="zh-CN" altLang="en-US" sz="1900" dirty="0">
              <a:latin typeface="黑体" panose="02010609060101010101" pitchFamily="49" charset="-122"/>
              <a:ea typeface="黑体" panose="02010609060101010101" pitchFamily="49" charset="-122"/>
            </a:endParaRPr>
          </a:p>
          <a:p>
            <a:r>
              <a:rPr lang="en-US" sz="1900" dirty="0" smtClean="0">
                <a:latin typeface="黑体" panose="02010609060101010101" pitchFamily="49" charset="-122"/>
                <a:ea typeface="黑体" panose="02010609060101010101" pitchFamily="49" charset="-122"/>
              </a:rPr>
              <a:t>SMC-BMC</a:t>
            </a:r>
            <a:r>
              <a:rPr lang="zh-CN" altLang="en-US" sz="1900" dirty="0" smtClean="0">
                <a:latin typeface="黑体" panose="02010609060101010101" pitchFamily="49" charset="-122"/>
                <a:ea typeface="黑体" panose="02010609060101010101" pitchFamily="49" charset="-122"/>
              </a:rPr>
              <a:t>：作为</a:t>
            </a:r>
            <a:r>
              <a:rPr lang="zh-CN" altLang="en-US" sz="1900" dirty="0">
                <a:latin typeface="黑体" panose="02010609060101010101" pitchFamily="49" charset="-122"/>
                <a:ea typeface="黑体" panose="02010609060101010101" pitchFamily="49" charset="-122"/>
              </a:rPr>
              <a:t>润滑剂和脱模剂使用。（推荐使用型号</a:t>
            </a:r>
            <a:r>
              <a:rPr lang="en-US" sz="1900" dirty="0" smtClean="0">
                <a:latin typeface="黑体" panose="02010609060101010101" pitchFamily="49" charset="-122"/>
                <a:ea typeface="黑体" panose="02010609060101010101" pitchFamily="49" charset="-122"/>
              </a:rPr>
              <a:t>G130</a:t>
            </a:r>
            <a:r>
              <a:rPr lang="zh-CN" altLang="en-US" sz="1900" dirty="0" smtClean="0">
                <a:latin typeface="黑体" panose="02010609060101010101" pitchFamily="49" charset="-122"/>
                <a:ea typeface="黑体" panose="02010609060101010101" pitchFamily="49" charset="-122"/>
              </a:rPr>
              <a:t>）</a:t>
            </a:r>
            <a:r>
              <a:rPr lang="en-US" sz="1900" dirty="0">
                <a:latin typeface="黑体" panose="02010609060101010101" pitchFamily="49" charset="-122"/>
                <a:ea typeface="黑体" panose="02010609060101010101" pitchFamily="49" charset="-122"/>
              </a:rPr>
              <a:t> </a:t>
            </a:r>
            <a:endParaRPr lang="en-US" sz="1900" dirty="0" smtClean="0">
              <a:latin typeface="黑体" panose="02010609060101010101" pitchFamily="49" charset="-122"/>
              <a:ea typeface="黑体" panose="02010609060101010101" pitchFamily="49" charset="-122"/>
            </a:endParaRPr>
          </a:p>
          <a:p>
            <a:endParaRPr lang="zh-CN" altLang="en-US" sz="1900" dirty="0">
              <a:latin typeface="黑体" panose="02010609060101010101" pitchFamily="49" charset="-122"/>
              <a:ea typeface="黑体" panose="02010609060101010101" pitchFamily="49" charset="-122"/>
            </a:endParaRPr>
          </a:p>
          <a:p>
            <a:r>
              <a:rPr lang="zh-CN" altLang="en-US" sz="1900" dirty="0">
                <a:latin typeface="黑体" panose="02010609060101010101" pitchFamily="49" charset="-122"/>
                <a:ea typeface="黑体" panose="02010609060101010101" pitchFamily="49" charset="-122"/>
              </a:rPr>
              <a:t>塑料高填充母粒</a:t>
            </a:r>
            <a:r>
              <a:rPr lang="zh-CN" altLang="en-US" sz="1900" dirty="0" smtClean="0">
                <a:latin typeface="黑体" panose="02010609060101010101" pitchFamily="49" charset="-122"/>
                <a:ea typeface="黑体" panose="02010609060101010101" pitchFamily="49" charset="-122"/>
              </a:rPr>
              <a:t>：作为润滑剂和促</a:t>
            </a:r>
            <a:r>
              <a:rPr lang="zh-CN" altLang="en-US" sz="1900" dirty="0">
                <a:latin typeface="黑体" panose="02010609060101010101" pitchFamily="49" charset="-122"/>
                <a:ea typeface="黑体" panose="02010609060101010101" pitchFamily="49" charset="-122"/>
              </a:rPr>
              <a:t>分散剂使用。（推荐使用型号</a:t>
            </a:r>
            <a:r>
              <a:rPr lang="en-US" sz="1900" dirty="0">
                <a:latin typeface="黑体" panose="02010609060101010101" pitchFamily="49" charset="-122"/>
                <a:ea typeface="黑体" panose="02010609060101010101" pitchFamily="49" charset="-122"/>
              </a:rPr>
              <a:t>G160</a:t>
            </a:r>
            <a:r>
              <a:rPr lang="zh-CN" altLang="en-US" sz="1900" dirty="0">
                <a:latin typeface="黑体" panose="02010609060101010101" pitchFamily="49" charset="-122"/>
                <a:ea typeface="黑体" panose="02010609060101010101" pitchFamily="49" charset="-122"/>
              </a:rPr>
              <a:t>，</a:t>
            </a:r>
            <a:r>
              <a:rPr lang="en-US" sz="1900" dirty="0">
                <a:latin typeface="黑体" panose="02010609060101010101" pitchFamily="49" charset="-122"/>
                <a:ea typeface="黑体" panose="02010609060101010101" pitchFamily="49" charset="-122"/>
              </a:rPr>
              <a:t>G230</a:t>
            </a:r>
            <a:r>
              <a:rPr lang="zh-CN" altLang="en-US" sz="1900" dirty="0">
                <a:latin typeface="黑体" panose="02010609060101010101" pitchFamily="49" charset="-122"/>
                <a:ea typeface="黑体" panose="02010609060101010101" pitchFamily="49" charset="-122"/>
              </a:rPr>
              <a:t>）</a:t>
            </a:r>
            <a:endParaRPr lang="zh-CN" altLang="en-US" sz="1900" dirty="0">
              <a:latin typeface="黑体" panose="02010609060101010101" pitchFamily="49" charset="-122"/>
              <a:ea typeface="黑体" panose="02010609060101010101" pitchFamily="49" charset="-122"/>
            </a:endParaRPr>
          </a:p>
          <a:p>
            <a:endParaRPr lang="zh-CN"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7000" t="20000" r="8000" b="59000"/>
          </a:stretch>
        </a:blipFill>
        <a:effectLst/>
      </p:bgPr>
    </p:bg>
    <p:spTree>
      <p:nvGrpSpPr>
        <p:cNvPr id="1" name=""/>
        <p:cNvGrpSpPr/>
        <p:nvPr/>
      </p:nvGrpSpPr>
      <p:grpSpPr>
        <a:xfrm>
          <a:off x="0" y="0"/>
          <a:ext cx="0" cy="0"/>
          <a:chOff x="0" y="0"/>
          <a:chExt cx="0" cy="0"/>
        </a:xfrm>
      </p:grpSpPr>
      <p:sp>
        <p:nvSpPr>
          <p:cNvPr id="6" name="标题 3"/>
          <p:cNvSpPr txBox="1"/>
          <p:nvPr/>
        </p:nvSpPr>
        <p:spPr>
          <a:xfrm>
            <a:off x="857224" y="1643050"/>
            <a:ext cx="2634656" cy="571504"/>
          </a:xfrm>
          <a:prstGeom prst="rect">
            <a:avLst/>
          </a:prstGeom>
          <a:solidFill>
            <a:srgbClr val="417769"/>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chorCtr="0">
            <a:normAutofit/>
          </a:bodyPr>
          <a:lstStyle/>
          <a:p>
            <a:pPr algn="ctr"/>
            <a:r>
              <a:rPr lang="zh-CN" altLang="en-US" sz="2000" b="1" dirty="0" smtClean="0">
                <a:latin typeface="黑体" panose="02010609060101010101" pitchFamily="49" charset="-122"/>
                <a:ea typeface="黑体" panose="02010609060101010101" pitchFamily="49" charset="-122"/>
              </a:rPr>
              <a:t>硬脂酸锌的应用</a:t>
            </a:r>
            <a:endParaRPr lang="zh-CN" altLang="en-US" sz="2000" b="1"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6370820" y="3372787"/>
          <a:ext cx="1678898" cy="365760"/>
        </p:xfrm>
        <a:graphic>
          <a:graphicData uri="http://schemas.openxmlformats.org/drawingml/2006/table">
            <a:tbl>
              <a:tblPr/>
              <a:tblGrid>
                <a:gridCol w="1678898"/>
              </a:tblGrid>
              <a:tr h="0">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10" name="内容占位符 8"/>
          <p:cNvSpPr>
            <a:spLocks noGrp="1"/>
          </p:cNvSpPr>
          <p:nvPr>
            <p:ph idx="1"/>
          </p:nvPr>
        </p:nvSpPr>
        <p:spPr>
          <a:xfrm>
            <a:off x="857224" y="2714620"/>
            <a:ext cx="7715304" cy="3429024"/>
          </a:xfrm>
        </p:spPr>
        <p:txBody>
          <a:bodyPr>
            <a:normAutofit fontScale="55000" lnSpcReduction="20000"/>
          </a:bodyPr>
          <a:lstStyle/>
          <a:p>
            <a:r>
              <a:rPr lang="zh-CN" altLang="en-US" sz="2500" dirty="0" smtClean="0">
                <a:latin typeface="黑体" panose="02010609060101010101" pitchFamily="49" charset="-122"/>
                <a:ea typeface="黑体" panose="02010609060101010101" pitchFamily="49" charset="-122"/>
              </a:rPr>
              <a:t>聚氯乙烯：用于硬质聚氯乙烯制品起稳定和润滑作用，配合硬脂酸钙或其他金属皂作为稳定剂使用。（推荐使用型号</a:t>
            </a:r>
            <a:r>
              <a:rPr lang="en-US" altLang="zh-CN" sz="2500" dirty="0" smtClean="0">
                <a:latin typeface="黑体" panose="02010609060101010101" pitchFamily="49" charset="-122"/>
                <a:ea typeface="黑体" panose="02010609060101010101" pitchFamily="49" charset="-122"/>
              </a:rPr>
              <a:t>T520</a:t>
            </a:r>
            <a:r>
              <a:rPr lang="zh-CN" altLang="en-US" sz="2500" dirty="0" smtClean="0">
                <a:latin typeface="黑体" panose="02010609060101010101" pitchFamily="49" charset="-122"/>
                <a:ea typeface="黑体" panose="02010609060101010101" pitchFamily="49" charset="-122"/>
              </a:rPr>
              <a:t>）</a:t>
            </a:r>
            <a:endParaRPr lang="en-US" sz="2500" dirty="0" smtClean="0">
              <a:latin typeface="黑体" panose="02010609060101010101" pitchFamily="49" charset="-122"/>
              <a:ea typeface="黑体" panose="02010609060101010101" pitchFamily="49" charset="-122"/>
            </a:endParaRPr>
          </a:p>
          <a:p>
            <a:endParaRPr lang="en-US" sz="2500" dirty="0" smtClean="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聚乙烯和聚丙烯：作为除酸剂和润滑剂使用。（推荐使用型号</a:t>
            </a:r>
            <a:r>
              <a:rPr lang="en-US" altLang="zh-CN" sz="2500" dirty="0" smtClean="0">
                <a:latin typeface="黑体" panose="02010609060101010101" pitchFamily="49" charset="-122"/>
                <a:ea typeface="黑体" panose="02010609060101010101" pitchFamily="49" charset="-122"/>
              </a:rPr>
              <a:t>T520</a:t>
            </a:r>
            <a:r>
              <a:rPr lang="zh-CN" altLang="en-US" sz="2500" dirty="0" smtClean="0">
                <a:latin typeface="黑体" panose="02010609060101010101" pitchFamily="49" charset="-122"/>
                <a:ea typeface="黑体" panose="02010609060101010101" pitchFamily="49" charset="-122"/>
              </a:rPr>
              <a:t>）</a:t>
            </a:r>
            <a:endParaRPr lang="en-US" altLang="zh-CN" sz="2500" dirty="0" smtClean="0">
              <a:latin typeface="黑体" panose="02010609060101010101" pitchFamily="49" charset="-122"/>
              <a:ea typeface="黑体" panose="02010609060101010101" pitchFamily="49" charset="-122"/>
            </a:endParaRPr>
          </a:p>
          <a:p>
            <a:endParaRPr lang="en-US" altLang="zh-CN" sz="2500" dirty="0" smtClean="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聚苯乙烯：作为润滑剂和脱模剂使用。（推荐使用型号</a:t>
            </a:r>
            <a:r>
              <a:rPr lang="en-US" altLang="zh-CN" sz="2500" dirty="0" smtClean="0">
                <a:latin typeface="黑体" panose="02010609060101010101" pitchFamily="49" charset="-122"/>
                <a:ea typeface="黑体" panose="02010609060101010101" pitchFamily="49" charset="-122"/>
              </a:rPr>
              <a:t>T530</a:t>
            </a:r>
            <a:r>
              <a:rPr lang="zh-CN" altLang="en-US" sz="2500" dirty="0" smtClean="0">
                <a:latin typeface="黑体" panose="02010609060101010101" pitchFamily="49" charset="-122"/>
                <a:ea typeface="黑体" panose="02010609060101010101" pitchFamily="49" charset="-122"/>
              </a:rPr>
              <a:t>，</a:t>
            </a:r>
            <a:r>
              <a:rPr lang="en-US" altLang="zh-CN" sz="2500" dirty="0" smtClean="0">
                <a:latin typeface="黑体" panose="02010609060101010101" pitchFamily="49" charset="-122"/>
                <a:ea typeface="黑体" panose="02010609060101010101" pitchFamily="49" charset="-122"/>
              </a:rPr>
              <a:t>T550</a:t>
            </a:r>
            <a:r>
              <a:rPr lang="zh-CN" altLang="en-US" sz="2500" dirty="0" smtClean="0">
                <a:latin typeface="黑体" panose="02010609060101010101" pitchFamily="49" charset="-122"/>
                <a:ea typeface="黑体" panose="02010609060101010101" pitchFamily="49" charset="-122"/>
              </a:rPr>
              <a:t>）</a:t>
            </a:r>
            <a:endParaRPr lang="en-US" altLang="zh-CN" sz="2500" dirty="0" smtClean="0">
              <a:latin typeface="黑体" panose="02010609060101010101" pitchFamily="49" charset="-122"/>
              <a:ea typeface="黑体" panose="02010609060101010101" pitchFamily="49" charset="-122"/>
            </a:endParaRPr>
          </a:p>
          <a:p>
            <a:endParaRPr lang="zh-CN" altLang="en-US" sz="2500" dirty="0" smtClean="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聚酯：作为润滑剂和脱模剂使用。</a:t>
            </a:r>
            <a:r>
              <a:rPr lang="en-US" sz="2500" dirty="0" smtClean="0">
                <a:latin typeface="黑体" panose="02010609060101010101" pitchFamily="49" charset="-122"/>
                <a:ea typeface="黑体" panose="02010609060101010101" pitchFamily="49" charset="-122"/>
              </a:rPr>
              <a:t> </a:t>
            </a:r>
            <a:endParaRPr lang="en-US" sz="2500" dirty="0" smtClean="0">
              <a:latin typeface="黑体" panose="02010609060101010101" pitchFamily="49" charset="-122"/>
              <a:ea typeface="黑体" panose="02010609060101010101" pitchFamily="49" charset="-122"/>
            </a:endParaRPr>
          </a:p>
          <a:p>
            <a:endParaRPr lang="zh-CN" altLang="en-US" sz="2500" dirty="0" smtClean="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乳胶和橡胶：作为隔离剂和脱模剂使用。（推荐使用型号</a:t>
            </a:r>
            <a:r>
              <a:rPr lang="en-US" altLang="zh-CN" sz="2500" dirty="0" smtClean="0">
                <a:latin typeface="黑体" panose="02010609060101010101" pitchFamily="49" charset="-122"/>
                <a:ea typeface="黑体" panose="02010609060101010101" pitchFamily="49" charset="-122"/>
              </a:rPr>
              <a:t>T525</a:t>
            </a:r>
            <a:r>
              <a:rPr lang="zh-CN" altLang="en-US" sz="2500" dirty="0" smtClean="0">
                <a:latin typeface="黑体" panose="02010609060101010101" pitchFamily="49" charset="-122"/>
                <a:ea typeface="黑体" panose="02010609060101010101" pitchFamily="49" charset="-122"/>
              </a:rPr>
              <a:t>，</a:t>
            </a:r>
            <a:r>
              <a:rPr lang="en-US" altLang="zh-CN" sz="2500" dirty="0" smtClean="0">
                <a:latin typeface="黑体" panose="02010609060101010101" pitchFamily="49" charset="-122"/>
                <a:ea typeface="黑体" panose="02010609060101010101" pitchFamily="49" charset="-122"/>
              </a:rPr>
              <a:t>T530</a:t>
            </a:r>
            <a:r>
              <a:rPr lang="zh-CN" altLang="en-US" sz="2500" dirty="0" smtClean="0">
                <a:latin typeface="黑体" panose="02010609060101010101" pitchFamily="49" charset="-122"/>
                <a:ea typeface="黑体" panose="02010609060101010101" pitchFamily="49" charset="-122"/>
              </a:rPr>
              <a:t>）</a:t>
            </a:r>
            <a:r>
              <a:rPr lang="en-US" sz="2500" dirty="0" smtClean="0">
                <a:latin typeface="黑体" panose="02010609060101010101" pitchFamily="49" charset="-122"/>
                <a:ea typeface="黑体" panose="02010609060101010101" pitchFamily="49" charset="-122"/>
              </a:rPr>
              <a:t> </a:t>
            </a:r>
            <a:endParaRPr lang="en-US" sz="2500" dirty="0" smtClean="0">
              <a:latin typeface="黑体" panose="02010609060101010101" pitchFamily="49" charset="-122"/>
              <a:ea typeface="黑体" panose="02010609060101010101" pitchFamily="49" charset="-122"/>
            </a:endParaRPr>
          </a:p>
          <a:p>
            <a:endParaRPr lang="zh-CN" altLang="en-US" sz="2500" dirty="0" smtClean="0">
              <a:latin typeface="黑体" panose="02010609060101010101" pitchFamily="49" charset="-122"/>
              <a:ea typeface="黑体" panose="02010609060101010101" pitchFamily="49" charset="-122"/>
            </a:endParaRPr>
          </a:p>
          <a:p>
            <a:r>
              <a:rPr lang="en-US" sz="2500" dirty="0" smtClean="0">
                <a:latin typeface="黑体" panose="02010609060101010101" pitchFamily="49" charset="-122"/>
                <a:ea typeface="黑体" panose="02010609060101010101" pitchFamily="49" charset="-122"/>
              </a:rPr>
              <a:t>SMC-BMC</a:t>
            </a:r>
            <a:r>
              <a:rPr lang="zh-CN" altLang="en-US" sz="2500" dirty="0" smtClean="0">
                <a:latin typeface="黑体" panose="02010609060101010101" pitchFamily="49" charset="-122"/>
                <a:ea typeface="黑体" panose="02010609060101010101" pitchFamily="49" charset="-122"/>
              </a:rPr>
              <a:t>：作为润滑剂和脱模剂使用。（推荐使用型号</a:t>
            </a:r>
            <a:r>
              <a:rPr lang="en-US" sz="2500" dirty="0" smtClean="0">
                <a:latin typeface="黑体" panose="02010609060101010101" pitchFamily="49" charset="-122"/>
                <a:ea typeface="黑体" panose="02010609060101010101" pitchFamily="49" charset="-122"/>
              </a:rPr>
              <a:t>T530</a:t>
            </a:r>
            <a:r>
              <a:rPr lang="zh-CN" altLang="en-US" sz="2500" dirty="0" smtClean="0">
                <a:latin typeface="黑体" panose="02010609060101010101" pitchFamily="49" charset="-122"/>
                <a:ea typeface="黑体" panose="02010609060101010101" pitchFamily="49" charset="-122"/>
              </a:rPr>
              <a:t>）</a:t>
            </a:r>
            <a:r>
              <a:rPr lang="en-US" sz="2500" dirty="0" smtClean="0">
                <a:latin typeface="黑体" panose="02010609060101010101" pitchFamily="49" charset="-122"/>
                <a:ea typeface="黑体" panose="02010609060101010101" pitchFamily="49" charset="-122"/>
              </a:rPr>
              <a:t> </a:t>
            </a:r>
            <a:endParaRPr lang="en-US" sz="2500" dirty="0" smtClean="0">
              <a:latin typeface="黑体" panose="02010609060101010101" pitchFamily="49" charset="-122"/>
              <a:ea typeface="黑体" panose="02010609060101010101" pitchFamily="49" charset="-122"/>
            </a:endParaRPr>
          </a:p>
          <a:p>
            <a:endParaRPr lang="zh-CN" altLang="en-US" sz="2500" dirty="0" smtClean="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塑料高填充母粒：作为促分散剂使用。（推荐使用型号</a:t>
            </a:r>
            <a:r>
              <a:rPr lang="en-US" sz="2500" dirty="0" smtClean="0">
                <a:latin typeface="黑体" panose="02010609060101010101" pitchFamily="49" charset="-122"/>
                <a:ea typeface="黑体" panose="02010609060101010101" pitchFamily="49" charset="-122"/>
              </a:rPr>
              <a:t>T530 , T550</a:t>
            </a:r>
            <a:r>
              <a:rPr lang="zh-CN" altLang="en-US" sz="2500" dirty="0" smtClean="0">
                <a:latin typeface="黑体" panose="02010609060101010101" pitchFamily="49" charset="-122"/>
                <a:ea typeface="黑体" panose="02010609060101010101" pitchFamily="49" charset="-122"/>
              </a:rPr>
              <a:t>）</a:t>
            </a:r>
            <a:endParaRPr lang="en-US" altLang="zh-CN" sz="2500" dirty="0" smtClean="0">
              <a:latin typeface="黑体" panose="02010609060101010101" pitchFamily="49" charset="-122"/>
              <a:ea typeface="黑体" panose="02010609060101010101" pitchFamily="49" charset="-122"/>
            </a:endParaRPr>
          </a:p>
          <a:p>
            <a:endParaRPr lang="en-US" altLang="zh-CN" sz="2500" dirty="0">
              <a:latin typeface="黑体" panose="02010609060101010101" pitchFamily="49" charset="-122"/>
              <a:ea typeface="黑体" panose="02010609060101010101" pitchFamily="49" charset="-122"/>
            </a:endParaRPr>
          </a:p>
          <a:p>
            <a:r>
              <a:rPr lang="zh-CN" altLang="en-US" sz="2500" dirty="0" smtClean="0">
                <a:latin typeface="黑体" panose="02010609060101010101" pitchFamily="49" charset="-122"/>
                <a:ea typeface="黑体" panose="02010609060101010101" pitchFamily="49" charset="-122"/>
              </a:rPr>
              <a:t>涂料和油漆</a:t>
            </a:r>
            <a:r>
              <a:rPr lang="en-US" altLang="zh-CN" sz="2500" dirty="0" smtClean="0">
                <a:latin typeface="黑体" panose="02010609060101010101" pitchFamily="49" charset="-122"/>
                <a:ea typeface="黑体" panose="02010609060101010101" pitchFamily="49" charset="-122"/>
              </a:rPr>
              <a:t>: </a:t>
            </a:r>
            <a:r>
              <a:rPr lang="zh-CN" altLang="en-US" sz="2500" dirty="0" smtClean="0">
                <a:latin typeface="黑体" panose="02010609060101010101" pitchFamily="49" charset="-122"/>
                <a:ea typeface="黑体" panose="02010609060101010101" pitchFamily="49" charset="-122"/>
              </a:rPr>
              <a:t>作为润滑剂和打磨剂使用。</a:t>
            </a:r>
            <a:endParaRPr lang="zh-CN" altLang="en-US" sz="2500" dirty="0" smtClean="0">
              <a:latin typeface="黑体" panose="02010609060101010101" pitchFamily="49" charset="-122"/>
              <a:ea typeface="黑体" panose="02010609060101010101" pitchFamily="49" charset="-122"/>
            </a:endParaRPr>
          </a:p>
          <a:p>
            <a:endParaRPr lang="zh-CN" alt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7000" t="20000" r="8000" b="59000"/>
          </a:stretch>
        </a:blipFill>
        <a:effectLst/>
      </p:bgPr>
    </p:bg>
    <p:spTree>
      <p:nvGrpSpPr>
        <p:cNvPr id="1" name=""/>
        <p:cNvGrpSpPr/>
        <p:nvPr/>
      </p:nvGrpSpPr>
      <p:grpSpPr>
        <a:xfrm>
          <a:off x="0" y="0"/>
          <a:ext cx="0" cy="0"/>
          <a:chOff x="0" y="0"/>
          <a:chExt cx="0" cy="0"/>
        </a:xfrm>
      </p:grpSpPr>
      <p:sp>
        <p:nvSpPr>
          <p:cNvPr id="6" name="标题 3"/>
          <p:cNvSpPr txBox="1"/>
          <p:nvPr/>
        </p:nvSpPr>
        <p:spPr>
          <a:xfrm>
            <a:off x="857224" y="1643050"/>
            <a:ext cx="2202608" cy="571504"/>
          </a:xfrm>
          <a:prstGeom prst="rect">
            <a:avLst/>
          </a:prstGeom>
          <a:solidFill>
            <a:srgbClr val="417769"/>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chorCtr="0">
            <a:normAutofit/>
          </a:bodyPr>
          <a:lstStyle/>
          <a:p>
            <a:pPr algn="ctr"/>
            <a:r>
              <a:rPr lang="zh-CN" altLang="en-US" sz="2000" b="1" dirty="0" smtClean="0">
                <a:latin typeface="黑体" panose="02010609060101010101" pitchFamily="49" charset="-122"/>
                <a:ea typeface="黑体" panose="02010609060101010101" pitchFamily="49" charset="-122"/>
              </a:rPr>
              <a:t>硬脂酸镁的应用</a:t>
            </a:r>
            <a:endParaRPr lang="zh-CN" altLang="en-US" sz="2000" b="1"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6370820" y="3372787"/>
          <a:ext cx="1678898" cy="365760"/>
        </p:xfrm>
        <a:graphic>
          <a:graphicData uri="http://schemas.openxmlformats.org/drawingml/2006/table">
            <a:tbl>
              <a:tblPr/>
              <a:tblGrid>
                <a:gridCol w="1678898"/>
              </a:tblGrid>
              <a:tr h="0">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9" name="内容占位符 8"/>
          <p:cNvSpPr txBox="1"/>
          <p:nvPr/>
        </p:nvSpPr>
        <p:spPr>
          <a:xfrm>
            <a:off x="785786" y="2857496"/>
            <a:ext cx="7715304" cy="321471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ABS</a:t>
            </a: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：作为内部润滑剂使用。（推荐使用型号</a:t>
            </a:r>
            <a:r>
              <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M720</a:t>
            </a: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聚苯乙烯：作为润滑剂使用。</a:t>
            </a: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氨纶：作为润滑剂，脱模剂使用。</a:t>
            </a: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日化用品：彩妆，粉饼，爽身粉等。</a:t>
            </a: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医药和食品：作为防结块，润滑剂使用。 </a:t>
            </a:r>
            <a:r>
              <a:rPr kumimoji="0" lang="en-US" sz="19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en-US" sz="19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9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7000" t="20000" r="8000" b="59000"/>
          </a:stretch>
        </a:blipFill>
        <a:effectLst/>
      </p:bgPr>
    </p:bg>
    <p:spTree>
      <p:nvGrpSpPr>
        <p:cNvPr id="1" name=""/>
        <p:cNvGrpSpPr/>
        <p:nvPr/>
      </p:nvGrpSpPr>
      <p:grpSpPr>
        <a:xfrm>
          <a:off x="0" y="0"/>
          <a:ext cx="0" cy="0"/>
          <a:chOff x="0" y="0"/>
          <a:chExt cx="0" cy="0"/>
        </a:xfrm>
      </p:grpSpPr>
      <p:sp>
        <p:nvSpPr>
          <p:cNvPr id="6" name="标题 3"/>
          <p:cNvSpPr txBox="1"/>
          <p:nvPr/>
        </p:nvSpPr>
        <p:spPr>
          <a:xfrm>
            <a:off x="857224" y="1484784"/>
            <a:ext cx="2490640" cy="489806"/>
          </a:xfrm>
          <a:prstGeom prst="rect">
            <a:avLst/>
          </a:prstGeom>
          <a:solidFill>
            <a:srgbClr val="417769"/>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chorCtr="0">
            <a:normAutofit/>
          </a:bodyPr>
          <a:lstStyle/>
          <a:p>
            <a:pPr algn="ctr"/>
            <a:r>
              <a:rPr lang="zh-CN" altLang="en-US" sz="2000" b="1" dirty="0" smtClean="0">
                <a:latin typeface="黑体" panose="02010609060101010101" pitchFamily="49" charset="-122"/>
                <a:ea typeface="黑体" panose="02010609060101010101" pitchFamily="49" charset="-122"/>
              </a:rPr>
              <a:t>水性分散液的应用</a:t>
            </a:r>
            <a:endParaRPr lang="zh-CN" altLang="en-US" sz="2000" b="1"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6370820" y="3372787"/>
          <a:ext cx="1678898" cy="365760"/>
        </p:xfrm>
        <a:graphic>
          <a:graphicData uri="http://schemas.openxmlformats.org/drawingml/2006/table">
            <a:tbl>
              <a:tblPr/>
              <a:tblGrid>
                <a:gridCol w="1678898"/>
              </a:tblGrid>
              <a:tr h="0">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9" name="内容占位符 8"/>
          <p:cNvSpPr txBox="1"/>
          <p:nvPr/>
        </p:nvSpPr>
        <p:spPr>
          <a:xfrm>
            <a:off x="785786" y="2492896"/>
            <a:ext cx="7715304" cy="357931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矩形 2"/>
          <p:cNvSpPr/>
          <p:nvPr/>
        </p:nvSpPr>
        <p:spPr>
          <a:xfrm>
            <a:off x="899592" y="2382560"/>
            <a:ext cx="6408712" cy="3539430"/>
          </a:xfrm>
          <a:prstGeom prst="rect">
            <a:avLst/>
          </a:prstGeom>
        </p:spPr>
        <p:txBody>
          <a:bodyPr wrap="square">
            <a:spAutoFit/>
          </a:bodyPr>
          <a:lstStyle/>
          <a:p>
            <a:r>
              <a:rPr lang="zh-CN" altLang="zh-CN" sz="1400" b="1" dirty="0"/>
              <a:t>造纸、印刷</a:t>
            </a:r>
            <a:endParaRPr lang="zh-CN" altLang="zh-CN" sz="1400" dirty="0"/>
          </a:p>
          <a:p>
            <a:r>
              <a:rPr lang="zh-CN" altLang="zh-CN" sz="1400" dirty="0"/>
              <a:t>作为纸张涂布层的润滑剂，使纸张光滑平整，防止干燥后龟裂。改善纸张的外观和印刷性能。（推荐使用级别</a:t>
            </a:r>
            <a:r>
              <a:rPr lang="en-US" altLang="zh-CN" sz="1400" dirty="0"/>
              <a:t>EG50P1</a:t>
            </a:r>
            <a:r>
              <a:rPr lang="zh-CN" altLang="zh-CN" sz="1400" dirty="0"/>
              <a:t>、</a:t>
            </a:r>
            <a:r>
              <a:rPr lang="en-US" altLang="zh-CN" sz="1400" dirty="0"/>
              <a:t>ET40</a:t>
            </a:r>
            <a:r>
              <a:rPr lang="zh-CN" altLang="zh-CN" sz="1400" dirty="0"/>
              <a:t>）</a:t>
            </a:r>
            <a:endParaRPr lang="zh-CN" altLang="zh-CN" sz="1400" dirty="0"/>
          </a:p>
          <a:p>
            <a:r>
              <a:rPr lang="en-US" altLang="zh-CN" sz="1400" dirty="0"/>
              <a:t> </a:t>
            </a:r>
            <a:endParaRPr lang="zh-CN" altLang="zh-CN" sz="1400" dirty="0"/>
          </a:p>
          <a:p>
            <a:r>
              <a:rPr lang="zh-CN" altLang="zh-CN" sz="1400" b="1" dirty="0"/>
              <a:t>合成橡胶</a:t>
            </a:r>
            <a:endParaRPr lang="zh-CN" altLang="zh-CN" sz="1400" dirty="0"/>
          </a:p>
          <a:p>
            <a:r>
              <a:rPr lang="zh-CN" altLang="zh-CN" sz="1400" dirty="0"/>
              <a:t>在橡胶聚合、造粒的过程中作为隔离剂使用，如丁基橡胶、</a:t>
            </a:r>
            <a:r>
              <a:rPr lang="en-US" altLang="zh-CN" sz="1400" dirty="0"/>
              <a:t>SBS</a:t>
            </a:r>
            <a:r>
              <a:rPr lang="zh-CN" altLang="zh-CN" sz="1400" dirty="0"/>
              <a:t>。（推荐使用级别</a:t>
            </a:r>
            <a:r>
              <a:rPr lang="en-US" altLang="zh-CN" sz="1400" dirty="0"/>
              <a:t>EG50R1</a:t>
            </a:r>
            <a:r>
              <a:rPr lang="zh-CN" altLang="zh-CN" sz="1400" dirty="0"/>
              <a:t>）</a:t>
            </a:r>
            <a:endParaRPr lang="zh-CN" altLang="zh-CN" sz="1400" dirty="0"/>
          </a:p>
          <a:p>
            <a:r>
              <a:rPr lang="en-US" altLang="zh-CN" sz="1400" dirty="0"/>
              <a:t> </a:t>
            </a:r>
            <a:endParaRPr lang="zh-CN" altLang="zh-CN" sz="1400" dirty="0"/>
          </a:p>
          <a:p>
            <a:r>
              <a:rPr lang="zh-CN" altLang="zh-CN" sz="1400" b="1" dirty="0"/>
              <a:t>乳胶制品</a:t>
            </a:r>
            <a:endParaRPr lang="zh-CN" altLang="zh-CN" sz="1400" dirty="0"/>
          </a:p>
          <a:p>
            <a:r>
              <a:rPr lang="zh-CN" altLang="zh-CN" sz="1400" dirty="0"/>
              <a:t>乳胶制品成型过程中作为乳胶脱模剂。（推荐使用级别</a:t>
            </a:r>
            <a:r>
              <a:rPr lang="en-US" altLang="zh-CN" sz="1400" dirty="0"/>
              <a:t>EG50L1</a:t>
            </a:r>
            <a:r>
              <a:rPr lang="zh-CN" altLang="zh-CN" sz="1400" dirty="0"/>
              <a:t>）</a:t>
            </a:r>
            <a:endParaRPr lang="zh-CN" altLang="zh-CN" sz="1400" dirty="0"/>
          </a:p>
          <a:p>
            <a:r>
              <a:rPr lang="en-US" altLang="zh-CN" sz="1400" dirty="0"/>
              <a:t> </a:t>
            </a:r>
            <a:endParaRPr lang="zh-CN" altLang="zh-CN" sz="1400" dirty="0"/>
          </a:p>
          <a:p>
            <a:r>
              <a:rPr lang="zh-CN" altLang="zh-CN" sz="1400" b="1" dirty="0"/>
              <a:t>涂料油漆砂纸</a:t>
            </a:r>
            <a:endParaRPr lang="zh-CN" altLang="zh-CN" sz="1400" dirty="0"/>
          </a:p>
          <a:p>
            <a:r>
              <a:rPr lang="zh-CN" altLang="zh-CN" sz="1400" dirty="0"/>
              <a:t>在水性涂料和砂纸中作为打磨润滑剂。（推荐使用级别</a:t>
            </a:r>
            <a:r>
              <a:rPr lang="en-US" altLang="zh-CN" sz="1400" dirty="0"/>
              <a:t>EG50V1</a:t>
            </a:r>
            <a:r>
              <a:rPr lang="zh-CN" altLang="zh-CN" sz="1400" dirty="0"/>
              <a:t>、</a:t>
            </a:r>
            <a:r>
              <a:rPr lang="en-US" altLang="zh-CN" sz="1400" dirty="0"/>
              <a:t>ET40</a:t>
            </a:r>
            <a:r>
              <a:rPr lang="zh-CN" altLang="zh-CN" sz="1400" dirty="0"/>
              <a:t>）</a:t>
            </a:r>
            <a:endParaRPr lang="zh-CN" altLang="zh-CN" sz="1400" dirty="0"/>
          </a:p>
          <a:p>
            <a:r>
              <a:rPr lang="en-US" altLang="zh-CN" sz="1400" dirty="0"/>
              <a:t> </a:t>
            </a:r>
            <a:endParaRPr lang="zh-CN" altLang="zh-CN" sz="1400" dirty="0"/>
          </a:p>
          <a:p>
            <a:r>
              <a:rPr lang="en-US" altLang="zh-CN" sz="1400" b="1" dirty="0"/>
              <a:t>ABS/MBS</a:t>
            </a:r>
            <a:endParaRPr lang="zh-CN" altLang="zh-CN" sz="1400" dirty="0"/>
          </a:p>
          <a:p>
            <a:r>
              <a:rPr lang="zh-CN" altLang="zh-CN" sz="1400" b="1" dirty="0"/>
              <a:t>复合抗氧剂乳液。（</a:t>
            </a:r>
            <a:r>
              <a:rPr lang="zh-CN" altLang="zh-CN" sz="1400" dirty="0"/>
              <a:t>推荐使用级别</a:t>
            </a:r>
            <a:r>
              <a:rPr lang="en-US" altLang="zh-CN" sz="1400" dirty="0"/>
              <a:t>ACD56 </a:t>
            </a:r>
            <a:r>
              <a:rPr lang="zh-CN" altLang="zh-CN" sz="1400" dirty="0"/>
              <a:t>、</a:t>
            </a:r>
            <a:r>
              <a:rPr lang="en-US" altLang="zh-CN" sz="1400" dirty="0"/>
              <a:t>ACD15</a:t>
            </a:r>
            <a:r>
              <a:rPr lang="zh-CN" altLang="zh-CN" sz="1400" dirty="0"/>
              <a:t>）</a:t>
            </a:r>
            <a:endParaRPr lang="zh-CN" altLang="zh-CN"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7000" t="41000" r="69000" b="12000"/>
          </a:stretch>
        </a:blipFill>
        <a:effectLst/>
      </p:bgPr>
    </p:bg>
    <p:spTree>
      <p:nvGrpSpPr>
        <p:cNvPr id="1" name=""/>
        <p:cNvGrpSpPr/>
        <p:nvPr/>
      </p:nvGrpSpPr>
      <p:grpSpPr>
        <a:xfrm>
          <a:off x="0" y="0"/>
          <a:ext cx="0" cy="0"/>
          <a:chOff x="0" y="0"/>
          <a:chExt cx="0" cy="0"/>
        </a:xfrm>
      </p:grpSpPr>
      <p:sp>
        <p:nvSpPr>
          <p:cNvPr id="4" name="竖排标题 3"/>
          <p:cNvSpPr>
            <a:spLocks noGrp="1"/>
          </p:cNvSpPr>
          <p:nvPr>
            <p:ph type="title" orient="vert"/>
          </p:nvPr>
        </p:nvSpPr>
        <p:spPr>
          <a:xfrm rot="16200000">
            <a:off x="1250134" y="1535894"/>
            <a:ext cx="571505" cy="1500198"/>
          </a:xfrm>
          <a:solidFill>
            <a:srgbClr val="001746"/>
          </a:solidFill>
        </p:spPr>
        <p:style>
          <a:lnRef idx="0">
            <a:schemeClr val="accent1"/>
          </a:lnRef>
          <a:fillRef idx="3">
            <a:schemeClr val="accent1"/>
          </a:fillRef>
          <a:effectRef idx="3">
            <a:schemeClr val="accent1"/>
          </a:effectRef>
          <a:fontRef idx="minor">
            <a:schemeClr val="lt1"/>
          </a:fontRef>
        </p:style>
        <p:txBody>
          <a:bodyPr>
            <a:normAutofit/>
          </a:bodyPr>
          <a:lstStyle/>
          <a:p>
            <a:r>
              <a:rPr lang="zh-CN" altLang="en-US" sz="2000" b="1" dirty="0" smtClean="0">
                <a:latin typeface="黑体" panose="02010609060101010101" pitchFamily="49" charset="-122"/>
                <a:ea typeface="黑体" panose="02010609060101010101" pitchFamily="49" charset="-122"/>
              </a:rPr>
              <a:t>研发</a:t>
            </a:r>
            <a:endParaRPr lang="zh-CN" altLang="en-US" sz="2000" b="1" dirty="0">
              <a:latin typeface="黑体" panose="02010609060101010101" pitchFamily="49" charset="-122"/>
              <a:ea typeface="黑体" panose="02010609060101010101" pitchFamily="49" charset="-122"/>
            </a:endParaRPr>
          </a:p>
        </p:txBody>
      </p:sp>
      <p:sp>
        <p:nvSpPr>
          <p:cNvPr id="5" name="竖排文字占位符 4"/>
          <p:cNvSpPr>
            <a:spLocks noGrp="1"/>
          </p:cNvSpPr>
          <p:nvPr>
            <p:ph type="body" orient="vert" idx="1"/>
          </p:nvPr>
        </p:nvSpPr>
        <p:spPr>
          <a:xfrm>
            <a:off x="3071802" y="1857364"/>
            <a:ext cx="5715040" cy="4464875"/>
          </a:xfrm>
        </p:spPr>
        <p:txBody>
          <a:bodyPr vert="horz">
            <a:normAutofit/>
          </a:bodyPr>
          <a:lstStyle/>
          <a:p>
            <a:r>
              <a:rPr lang="zh-CN" altLang="en-US" sz="1600" dirty="0"/>
              <a:t>沙丰追求永续经营，注重研发，公司集结一批经验丰富、技术力量雄厚的研发人员</a:t>
            </a:r>
            <a:r>
              <a:rPr lang="zh-CN" altLang="en-US" sz="1600" dirty="0" smtClean="0"/>
              <a:t>。</a:t>
            </a:r>
            <a:endParaRPr lang="en-US" altLang="zh-CN" sz="1600" dirty="0" smtClean="0"/>
          </a:p>
          <a:p>
            <a:r>
              <a:rPr lang="zh-CN" altLang="en-US" sz="1600" dirty="0" smtClean="0"/>
              <a:t>专心</a:t>
            </a:r>
            <a:r>
              <a:rPr lang="zh-CN" altLang="en-US" sz="1600" dirty="0"/>
              <a:t>做脂肪酸衍生物，努力把产品做到极致。</a:t>
            </a:r>
            <a:endParaRPr lang="en-US" altLang="zh-CN" sz="1600" dirty="0"/>
          </a:p>
          <a:p>
            <a:r>
              <a:rPr lang="zh-CN" altLang="en-US" sz="1600" dirty="0"/>
              <a:t>不断开发多品种，多级别，多形态的产品，以满足客户</a:t>
            </a:r>
            <a:r>
              <a:rPr lang="zh-CN" altLang="en-US" sz="1600" dirty="0" smtClean="0"/>
              <a:t>需要</a:t>
            </a:r>
            <a:endParaRPr lang="en-US" altLang="zh-CN" sz="1600" dirty="0" smtClean="0"/>
          </a:p>
          <a:p>
            <a:r>
              <a:rPr lang="zh-CN" altLang="en-US" sz="1600" dirty="0" smtClean="0"/>
              <a:t>始终以市场需求</a:t>
            </a:r>
            <a:r>
              <a:rPr lang="zh-CN" altLang="en-US" sz="1600" dirty="0"/>
              <a:t>为导向，持续创新，快速响应。</a:t>
            </a:r>
            <a:endParaRPr lang="zh-CN" altLang="en-US" sz="1600" dirty="0"/>
          </a:p>
          <a:p>
            <a:r>
              <a:rPr lang="zh-CN" altLang="en-US" sz="1600" dirty="0"/>
              <a:t>成立脂肪酸盐研发中心，在多种合成工艺方向和行业应用领域深耕细作。</a:t>
            </a:r>
            <a:endParaRPr lang="en-US" altLang="zh-CN" sz="1600" dirty="0"/>
          </a:p>
          <a:p>
            <a:endParaRPr lang="en-US" altLang="zh-CN" sz="1600" dirty="0" smtClean="0"/>
          </a:p>
          <a:p>
            <a:endParaRPr lang="zh-CN" altLang="en-US" sz="2000" dirty="0"/>
          </a:p>
        </p:txBody>
      </p:sp>
      <p:pic>
        <p:nvPicPr>
          <p:cNvPr id="7" name="图片 6" descr="研发.jpg"/>
          <p:cNvPicPr>
            <a:picLocks noChangeAspect="1"/>
          </p:cNvPicPr>
          <p:nvPr/>
        </p:nvPicPr>
        <p:blipFill>
          <a:blip r:embed="rId2"/>
          <a:stretch>
            <a:fillRect/>
          </a:stretch>
        </p:blipFill>
        <p:spPr>
          <a:xfrm>
            <a:off x="3500430" y="4286256"/>
            <a:ext cx="4857784" cy="1792918"/>
          </a:xfrm>
          <a:prstGeom prst="rect">
            <a:avLst/>
          </a:prstGeom>
        </p:spPr>
      </p:pic>
      <p:sp>
        <p:nvSpPr>
          <p:cNvPr id="8" name="竖排标题 3"/>
          <p:cNvSpPr txBox="1"/>
          <p:nvPr/>
        </p:nvSpPr>
        <p:spPr>
          <a:xfrm>
            <a:off x="785786" y="2000240"/>
            <a:ext cx="1500198" cy="571504"/>
          </a:xfrm>
          <a:prstGeom prst="rect">
            <a:avLst/>
          </a:prstGeom>
          <a:solidFill>
            <a:srgbClr val="417769"/>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smtClean="0">
                <a:ln>
                  <a:noFill/>
                </a:ln>
                <a:solidFill>
                  <a:schemeClr val="lt1"/>
                </a:solidFill>
                <a:effectLst/>
                <a:uLnTx/>
                <a:uFillTx/>
                <a:latin typeface="黑体" panose="02010609060101010101" pitchFamily="49" charset="-122"/>
                <a:ea typeface="黑体" panose="02010609060101010101" pitchFamily="49" charset="-122"/>
                <a:cs typeface="+mn-cs"/>
              </a:rPr>
              <a:t>研发</a:t>
            </a:r>
            <a:endParaRPr kumimoji="0" lang="zh-CN" altLang="en-US" sz="20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t="54000" r="60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214546" y="1714488"/>
            <a:ext cx="5715040" cy="2184405"/>
          </a:xfrm>
        </p:spPr>
        <p:txBody>
          <a:bodyPr>
            <a:normAutofit/>
          </a:bodyPr>
          <a:lstStyle/>
          <a:p>
            <a:r>
              <a:rPr lang="zh-CN" altLang="en-US" sz="4800" b="1" u="sng" dirty="0" smtClean="0"/>
              <a:t>谢谢你选择沙丰！</a:t>
            </a:r>
            <a:endParaRPr lang="zh-CN" altLang="en-US" sz="4800" b="1" u="sng" dirty="0"/>
          </a:p>
        </p:txBody>
      </p:sp>
      <p:sp>
        <p:nvSpPr>
          <p:cNvPr id="3" name="副标题 2"/>
          <p:cNvSpPr>
            <a:spLocks noGrp="1"/>
          </p:cNvSpPr>
          <p:nvPr>
            <p:ph type="subTitle" idx="1"/>
          </p:nvPr>
        </p:nvSpPr>
        <p:spPr>
          <a:xfrm>
            <a:off x="5786446" y="5572140"/>
            <a:ext cx="2557458" cy="357190"/>
          </a:xfrm>
        </p:spPr>
        <p:txBody>
          <a:bodyPr>
            <a:normAutofit/>
          </a:bodyPr>
          <a:lstStyle/>
          <a:p>
            <a:pPr algn="r"/>
            <a:r>
              <a:rPr lang="zh-CN" altLang="en-US" sz="1400" dirty="0" smtClean="0">
                <a:latin typeface="黑体" panose="02010609060101010101" pitchFamily="49" charset="-122"/>
                <a:ea typeface="黑体" panose="02010609060101010101" pitchFamily="49" charset="-122"/>
              </a:rPr>
              <a:t>安徽沙丰新材料有限公司</a:t>
            </a:r>
            <a:endParaRPr lang="en-US" altLang="zh-CN" sz="1400" dirty="0" smtClean="0">
              <a:latin typeface="黑体" panose="02010609060101010101" pitchFamily="49" charset="-122"/>
              <a:ea typeface="黑体" panose="02010609060101010101" pitchFamily="49" charset="-122"/>
            </a:endParaRPr>
          </a:p>
          <a:p>
            <a:pPr algn="r"/>
            <a:endParaRPr lang="zh-CN" altLang="en-US" sz="1600" b="1" dirty="0">
              <a:solidFill>
                <a:schemeClr val="tx1"/>
              </a:solidFill>
              <a:latin typeface="黑体" panose="02010609060101010101" pitchFamily="49" charset="-122"/>
              <a:ea typeface="黑体" panose="02010609060101010101" pitchFamily="49" charset="-122"/>
              <a:cs typeface="+mj-cs"/>
            </a:endParaRPr>
          </a:p>
        </p:txBody>
      </p:sp>
      <p:sp>
        <p:nvSpPr>
          <p:cNvPr id="5" name="矩形 4"/>
          <p:cNvSpPr/>
          <p:nvPr/>
        </p:nvSpPr>
        <p:spPr>
          <a:xfrm>
            <a:off x="4857752" y="5857892"/>
            <a:ext cx="3595856" cy="307777"/>
          </a:xfrm>
          <a:prstGeom prst="rect">
            <a:avLst/>
          </a:prstGeom>
        </p:spPr>
        <p:txBody>
          <a:bodyPr wrap="none">
            <a:spAutoFit/>
          </a:bodyPr>
          <a:lstStyle/>
          <a:p>
            <a:r>
              <a:rPr lang="zh-CN" altLang="en-US" sz="1400" dirty="0" smtClean="0">
                <a:solidFill>
                  <a:schemeClr val="tx1">
                    <a:tint val="75000"/>
                  </a:schemeClr>
                </a:solidFill>
                <a:latin typeface="黑体" panose="02010609060101010101" pitchFamily="49" charset="-122"/>
                <a:ea typeface="黑体" panose="02010609060101010101" pitchFamily="49" charset="-122"/>
              </a:rPr>
              <a:t>安徽省滁州市全椒十谭工业园新城大道</a:t>
            </a:r>
            <a:r>
              <a:rPr lang="en-US" altLang="zh-CN" sz="1400" dirty="0" smtClean="0">
                <a:solidFill>
                  <a:schemeClr val="tx1">
                    <a:tint val="75000"/>
                  </a:schemeClr>
                </a:solidFill>
                <a:latin typeface="黑体" panose="02010609060101010101" pitchFamily="49" charset="-122"/>
                <a:ea typeface="黑体" panose="02010609060101010101" pitchFamily="49" charset="-122"/>
              </a:rPr>
              <a:t>99</a:t>
            </a:r>
            <a:r>
              <a:rPr lang="zh-CN" altLang="en-US" sz="1400" dirty="0" smtClean="0">
                <a:solidFill>
                  <a:schemeClr val="tx1">
                    <a:tint val="75000"/>
                  </a:schemeClr>
                </a:solidFill>
                <a:latin typeface="黑体" panose="02010609060101010101" pitchFamily="49" charset="-122"/>
                <a:ea typeface="黑体" panose="02010609060101010101" pitchFamily="49" charset="-122"/>
              </a:rPr>
              <a:t>号</a:t>
            </a:r>
            <a:endParaRPr lang="zh-CN" altLang="en-US" sz="1400" dirty="0" smtClean="0">
              <a:solidFill>
                <a:schemeClr val="tx1">
                  <a:tint val="75000"/>
                </a:schemeClr>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t="61000" r="69000" b="12000"/>
          </a:stretch>
        </a:blipFill>
        <a:effectLst/>
      </p:bgPr>
    </p:bg>
    <p:spTree>
      <p:nvGrpSpPr>
        <p:cNvPr id="1" name=""/>
        <p:cNvGrpSpPr/>
        <p:nvPr/>
      </p:nvGrpSpPr>
      <p:grpSpPr>
        <a:xfrm>
          <a:off x="0" y="0"/>
          <a:ext cx="0" cy="0"/>
          <a:chOff x="0" y="0"/>
          <a:chExt cx="0" cy="0"/>
        </a:xfrm>
      </p:grpSpPr>
      <p:sp>
        <p:nvSpPr>
          <p:cNvPr id="5" name="竖排文字占位符 4"/>
          <p:cNvSpPr>
            <a:spLocks noGrp="1"/>
          </p:cNvSpPr>
          <p:nvPr>
            <p:ph type="body" orient="vert" idx="1"/>
          </p:nvPr>
        </p:nvSpPr>
        <p:spPr>
          <a:xfrm>
            <a:off x="2267744" y="1356158"/>
            <a:ext cx="6572296" cy="1640794"/>
          </a:xfrm>
        </p:spPr>
        <p:txBody>
          <a:bodyPr vert="horz">
            <a:normAutofit fontScale="90000" lnSpcReduction="10000"/>
          </a:bodyPr>
          <a:lstStyle/>
          <a:p>
            <a:r>
              <a:rPr lang="zh-CN" altLang="en-US" sz="1600" dirty="0" smtClean="0">
                <a:latin typeface="黑体" panose="02010609060101010101" pitchFamily="49" charset="-122"/>
                <a:ea typeface="黑体" panose="02010609060101010101" pitchFamily="49" charset="-122"/>
              </a:rPr>
              <a:t>安徽沙丰新材料有限公司是</a:t>
            </a:r>
            <a:r>
              <a:rPr lang="en-US" altLang="zh-CN" sz="1600" dirty="0" smtClean="0">
                <a:latin typeface="黑体" panose="02010609060101010101" pitchFamily="49" charset="-122"/>
                <a:ea typeface="黑体" panose="02010609060101010101" pitchFamily="49" charset="-122"/>
              </a:rPr>
              <a:t>2014</a:t>
            </a:r>
            <a:r>
              <a:rPr lang="zh-CN" altLang="en-US" sz="1600" dirty="0" smtClean="0">
                <a:latin typeface="黑体" panose="02010609060101010101" pitchFamily="49" charset="-122"/>
                <a:ea typeface="黑体" panose="02010609060101010101" pitchFamily="49" charset="-122"/>
              </a:rPr>
              <a:t>年成立的股份制合作企业，注册资本</a:t>
            </a:r>
            <a:r>
              <a:rPr lang="en-US" altLang="zh-CN" sz="1600" dirty="0" smtClean="0">
                <a:latin typeface="黑体" panose="02010609060101010101" pitchFamily="49" charset="-122"/>
                <a:ea typeface="黑体" panose="02010609060101010101" pitchFamily="49" charset="-122"/>
              </a:rPr>
              <a:t>3000</a:t>
            </a:r>
            <a:r>
              <a:rPr lang="zh-CN" altLang="en-US" sz="1600" dirty="0" smtClean="0">
                <a:latin typeface="黑体" panose="02010609060101010101" pitchFamily="49" charset="-122"/>
                <a:ea typeface="黑体" panose="02010609060101010101" pitchFamily="49" charset="-122"/>
              </a:rPr>
              <a:t>万人民币</a:t>
            </a:r>
            <a:r>
              <a:rPr lang="en-US" altLang="zh-CN"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研究</a:t>
            </a:r>
            <a:r>
              <a:rPr lang="zh-CN" altLang="en-US" sz="1600" dirty="0">
                <a:latin typeface="黑体" panose="02010609060101010101" pitchFamily="49" charset="-122"/>
                <a:ea typeface="黑体" panose="02010609060101010101" pitchFamily="49" charset="-122"/>
              </a:rPr>
              <a:t>脂肪酸衍生物的生产及应用技术，并生产制造脂肪酸衍生产品。</a:t>
            </a:r>
            <a:endParaRPr lang="en-US" altLang="zh-CN" sz="1600" dirty="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一期于</a:t>
            </a:r>
            <a:r>
              <a:rPr lang="en-US" altLang="zh-CN" sz="1600" dirty="0" smtClean="0">
                <a:latin typeface="黑体" panose="02010609060101010101" pitchFamily="49" charset="-122"/>
                <a:ea typeface="黑体" panose="02010609060101010101" pitchFamily="49" charset="-122"/>
              </a:rPr>
              <a:t>2016</a:t>
            </a:r>
            <a:r>
              <a:rPr lang="zh-CN" altLang="en-US" sz="1600" dirty="0" smtClean="0">
                <a:latin typeface="黑体" panose="02010609060101010101" pitchFamily="49" charset="-122"/>
                <a:ea typeface="黑体" panose="02010609060101010101" pitchFamily="49" charset="-122"/>
              </a:rPr>
              <a:t>年</a:t>
            </a:r>
            <a:r>
              <a:rPr lang="en-US" altLang="zh-CN"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月投入生产，主要产品有多种型号的硬脂酸钙、硬脂酸锌、硬脂酸镁</a:t>
            </a:r>
            <a:r>
              <a:rPr lang="zh-CN" altLang="en-US" sz="1600" dirty="0">
                <a:latin typeface="黑体" panose="02010609060101010101" pitchFamily="49" charset="-122"/>
                <a:ea typeface="黑体" panose="02010609060101010101" pitchFamily="49" charset="-122"/>
              </a:rPr>
              <a:t>、硬脂酸钙</a:t>
            </a:r>
            <a:r>
              <a:rPr lang="zh-CN" altLang="en-US" sz="1600" dirty="0" smtClean="0">
                <a:latin typeface="黑体" panose="02010609060101010101" pitchFamily="49" charset="-122"/>
                <a:ea typeface="黑体" panose="02010609060101010101" pitchFamily="49" charset="-122"/>
              </a:rPr>
              <a:t>水性乳液产品 </a:t>
            </a:r>
            <a:r>
              <a:rPr lang="zh-CN" altLang="en-US" sz="1600" dirty="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二期扩建已于</a:t>
            </a:r>
            <a:r>
              <a:rPr lang="en-US" altLang="zh-CN" sz="1600" dirty="0" smtClean="0">
                <a:latin typeface="黑体" panose="02010609060101010101" pitchFamily="49" charset="-122"/>
                <a:ea typeface="黑体" panose="02010609060101010101" pitchFamily="49" charset="-122"/>
              </a:rPr>
              <a:t>2017</a:t>
            </a:r>
            <a:r>
              <a:rPr lang="zh-CN" altLang="en-US" sz="1600" dirty="0" smtClean="0">
                <a:latin typeface="黑体" panose="02010609060101010101" pitchFamily="49" charset="-122"/>
                <a:ea typeface="黑体" panose="02010609060101010101" pitchFamily="49" charset="-122"/>
              </a:rPr>
              <a:t>年</a:t>
            </a:r>
            <a:r>
              <a:rPr lang="en-US" altLang="zh-CN" sz="1600" dirty="0" smtClean="0">
                <a:latin typeface="黑体" panose="02010609060101010101" pitchFamily="49" charset="-122"/>
                <a:ea typeface="黑体" panose="02010609060101010101" pitchFamily="49" charset="-122"/>
              </a:rPr>
              <a:t>10</a:t>
            </a:r>
            <a:r>
              <a:rPr lang="zh-CN" altLang="en-US" sz="1600" dirty="0" smtClean="0">
                <a:latin typeface="黑体" panose="02010609060101010101" pitchFamily="49" charset="-122"/>
                <a:ea typeface="黑体" panose="02010609060101010101" pitchFamily="49" charset="-122"/>
              </a:rPr>
              <a:t>月投入生产。目前年总产量已超</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万吨。</a:t>
            </a:r>
            <a:endParaRPr lang="zh-CN" altLang="en-US" sz="1600" dirty="0" smtClean="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三期扩建目前实施之中，预计</a:t>
            </a:r>
            <a:r>
              <a:rPr lang="en-US" altLang="zh-CN" sz="1600" dirty="0" smtClean="0">
                <a:latin typeface="黑体" panose="02010609060101010101" pitchFamily="49" charset="-122"/>
                <a:ea typeface="黑体" panose="02010609060101010101" pitchFamily="49" charset="-122"/>
              </a:rPr>
              <a:t>2019</a:t>
            </a:r>
            <a:r>
              <a:rPr lang="zh-CN" altLang="en-US" sz="1600" dirty="0" smtClean="0">
                <a:latin typeface="黑体" panose="02010609060101010101" pitchFamily="49" charset="-122"/>
                <a:ea typeface="黑体" panose="02010609060101010101" pitchFamily="49" charset="-122"/>
              </a:rPr>
              <a:t>年上半年投产，届时年产量达</a:t>
            </a:r>
            <a:r>
              <a:rPr lang="en-US" altLang="zh-CN" sz="1600" dirty="0" smtClean="0">
                <a:latin typeface="黑体" panose="02010609060101010101" pitchFamily="49" charset="-122"/>
                <a:ea typeface="黑体" panose="02010609060101010101" pitchFamily="49" charset="-122"/>
              </a:rPr>
              <a:t>3.5</a:t>
            </a:r>
            <a:r>
              <a:rPr lang="zh-CN" altLang="en-US" sz="1600" dirty="0" smtClean="0">
                <a:latin typeface="黑体" panose="02010609060101010101" pitchFamily="49" charset="-122"/>
                <a:ea typeface="黑体" panose="02010609060101010101" pitchFamily="49" charset="-122"/>
              </a:rPr>
              <a:t>万</a:t>
            </a:r>
            <a:r>
              <a:rPr lang="zh-CN" altLang="en-US" sz="1600" dirty="0" smtClean="0">
                <a:latin typeface="黑体" panose="02010609060101010101" pitchFamily="49" charset="-122"/>
                <a:ea typeface="黑体" panose="02010609060101010101" pitchFamily="49" charset="-122"/>
              </a:rPr>
              <a:t>吨。</a:t>
            </a:r>
            <a:endParaRPr lang="en-US" altLang="zh-CN" sz="1600" dirty="0" smtClean="0">
              <a:latin typeface="黑体" panose="02010609060101010101" pitchFamily="49" charset="-122"/>
              <a:ea typeface="黑体" panose="02010609060101010101" pitchFamily="49" charset="-122"/>
            </a:endParaRPr>
          </a:p>
          <a:p>
            <a:endParaRPr lang="en-US" altLang="zh-CN" sz="1600" dirty="0" smtClean="0">
              <a:latin typeface="黑体" panose="02010609060101010101" pitchFamily="49" charset="-122"/>
              <a:ea typeface="黑体" panose="02010609060101010101" pitchFamily="49" charset="-122"/>
            </a:endParaRPr>
          </a:p>
        </p:txBody>
      </p:sp>
      <p:sp>
        <p:nvSpPr>
          <p:cNvPr id="6" name="竖排标题 5"/>
          <p:cNvSpPr>
            <a:spLocks noGrp="1"/>
          </p:cNvSpPr>
          <p:nvPr>
            <p:ph type="title" orient="vert"/>
          </p:nvPr>
        </p:nvSpPr>
        <p:spPr>
          <a:xfrm>
            <a:off x="928662" y="1357298"/>
            <a:ext cx="1071570" cy="2928958"/>
          </a:xfrm>
        </p:spPr>
        <p:txBody>
          <a:bodyPr>
            <a:normAutofit/>
          </a:bodyPr>
          <a:lstStyle/>
          <a:p>
            <a:r>
              <a:rPr lang="zh-CN" altLang="en-US" sz="4000" b="1" dirty="0" smtClean="0"/>
              <a:t>沙丰简介</a:t>
            </a:r>
            <a:endParaRPr lang="zh-CN" altLang="en-US" sz="4000" b="1" dirty="0"/>
          </a:p>
        </p:txBody>
      </p:sp>
      <p:pic>
        <p:nvPicPr>
          <p:cNvPr id="7" name="图片 6" descr="办公大楼示意图.jpg"/>
          <p:cNvPicPr>
            <a:picLocks noChangeAspect="1"/>
          </p:cNvPicPr>
          <p:nvPr/>
        </p:nvPicPr>
        <p:blipFill>
          <a:blip r:embed="rId2"/>
          <a:stretch>
            <a:fillRect/>
          </a:stretch>
        </p:blipFill>
        <p:spPr>
          <a:xfrm>
            <a:off x="2771800" y="2996952"/>
            <a:ext cx="5941954" cy="31456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文字占位符 4"/>
          <p:cNvSpPr>
            <a:spLocks noGrp="1"/>
          </p:cNvSpPr>
          <p:nvPr>
            <p:ph type="body" orient="vert" idx="1"/>
          </p:nvPr>
        </p:nvSpPr>
        <p:spPr>
          <a:xfrm>
            <a:off x="1835696" y="1196752"/>
            <a:ext cx="6572296" cy="2864930"/>
          </a:xfrm>
        </p:spPr>
        <p:txBody>
          <a:bodyPr vert="horz">
            <a:normAutofit/>
          </a:bodyPr>
          <a:lstStyle/>
          <a:p>
            <a:endParaRPr lang="en-US" altLang="zh-CN" sz="1600" dirty="0" smtClean="0">
              <a:latin typeface="黑体" panose="02010609060101010101" pitchFamily="49" charset="-122"/>
              <a:ea typeface="黑体" panose="02010609060101010101" pitchFamily="49" charset="-122"/>
            </a:endParaRPr>
          </a:p>
          <a:p>
            <a:pPr marL="0" indent="0" algn="ctr">
              <a:buNone/>
            </a:pPr>
            <a:r>
              <a:rPr lang="zh-CN" altLang="en-US" sz="2400" b="1" dirty="0"/>
              <a:t>为全球客户提供优质的基础化学</a:t>
            </a:r>
            <a:r>
              <a:rPr lang="zh-CN" altLang="en-US" sz="2400" b="1" dirty="0" smtClean="0"/>
              <a:t>原料</a:t>
            </a:r>
            <a:endParaRPr lang="en-US" altLang="zh-CN" sz="2400" b="1" dirty="0" smtClean="0"/>
          </a:p>
          <a:p>
            <a:r>
              <a:rPr lang="zh-CN" altLang="en-US" sz="1800" dirty="0" smtClean="0">
                <a:latin typeface="黑体" panose="02010609060101010101" pitchFamily="49" charset="-122"/>
                <a:ea typeface="黑体" panose="02010609060101010101" pitchFamily="49" charset="-122"/>
              </a:rPr>
              <a:t>携手供应商和客户共同成长</a:t>
            </a:r>
            <a:r>
              <a:rPr lang="zh-CN" altLang="en-US" sz="1800" dirty="0">
                <a:latin typeface="黑体" panose="02010609060101010101" pitchFamily="49" charset="-122"/>
                <a:ea typeface="黑体" panose="02010609060101010101" pitchFamily="49" charset="-122"/>
              </a:rPr>
              <a:t>。</a:t>
            </a:r>
            <a:endParaRPr lang="en-US" altLang="zh-CN" sz="1800" dirty="0" smtClean="0">
              <a:latin typeface="黑体" panose="02010609060101010101" pitchFamily="49" charset="-122"/>
              <a:ea typeface="黑体" panose="02010609060101010101" pitchFamily="49" charset="-122"/>
            </a:endParaRPr>
          </a:p>
          <a:p>
            <a:r>
              <a:rPr lang="zh-CN" altLang="en-US" sz="1800" dirty="0" smtClean="0">
                <a:latin typeface="黑体" panose="02010609060101010101" pitchFamily="49" charset="-122"/>
                <a:ea typeface="黑体" panose="02010609060101010101" pitchFamily="49" charset="-122"/>
              </a:rPr>
              <a:t>坚持产用清洁生产工艺，使用绿色能源和材料，致力于环境保护。</a:t>
            </a:r>
            <a:endParaRPr lang="en-US" altLang="zh-CN" sz="1800" dirty="0" smtClean="0">
              <a:latin typeface="黑体" panose="02010609060101010101" pitchFamily="49" charset="-122"/>
              <a:ea typeface="黑体" panose="02010609060101010101" pitchFamily="49" charset="-122"/>
            </a:endParaRPr>
          </a:p>
          <a:p>
            <a:r>
              <a:rPr lang="zh-CN" altLang="en-US" sz="1800" dirty="0" smtClean="0">
                <a:latin typeface="黑体" panose="02010609060101010101" pitchFamily="49" charset="-122"/>
                <a:ea typeface="黑体" panose="02010609060101010101" pitchFamily="49" charset="-122"/>
              </a:rPr>
              <a:t>诚信、专业、求质、创新是我们的追求。</a:t>
            </a:r>
            <a:endParaRPr lang="en-US" altLang="zh-CN" sz="1800" dirty="0" smtClean="0">
              <a:latin typeface="黑体" panose="02010609060101010101" pitchFamily="49" charset="-122"/>
              <a:ea typeface="黑体" panose="02010609060101010101" pitchFamily="49" charset="-122"/>
            </a:endParaRPr>
          </a:p>
        </p:txBody>
      </p:sp>
      <p:sp>
        <p:nvSpPr>
          <p:cNvPr id="5" name="竖排标题 5"/>
          <p:cNvSpPr>
            <a:spLocks noGrp="1"/>
          </p:cNvSpPr>
          <p:nvPr>
            <p:ph type="title" orient="vert"/>
          </p:nvPr>
        </p:nvSpPr>
        <p:spPr>
          <a:xfrm>
            <a:off x="928662" y="1357298"/>
            <a:ext cx="1071570" cy="2928958"/>
          </a:xfrm>
        </p:spPr>
        <p:txBody>
          <a:bodyPr>
            <a:normAutofit/>
          </a:bodyPr>
          <a:lstStyle/>
          <a:p>
            <a:r>
              <a:rPr lang="zh-CN" altLang="en-US" sz="4000" b="1" dirty="0" smtClean="0"/>
              <a:t>沙丰</a:t>
            </a:r>
            <a:r>
              <a:rPr lang="zh-CN" altLang="en-US" sz="4000" b="1" dirty="0"/>
              <a:t>理念</a:t>
            </a:r>
            <a:endParaRPr lang="zh-CN" altLang="en-US" sz="4000" b="1" dirty="0"/>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9712" y="3429000"/>
            <a:ext cx="5544616"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000" t="52000" r="60000" b="2000"/>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half" idx="2"/>
          </p:nvPr>
        </p:nvSpPr>
        <p:spPr>
          <a:xfrm>
            <a:off x="323528" y="1628800"/>
            <a:ext cx="2448272" cy="2016224"/>
          </a:xfrm>
        </p:spPr>
        <p:txBody>
          <a:bodyPr>
            <a:normAutofit lnSpcReduction="10000"/>
          </a:bodyPr>
          <a:lstStyle/>
          <a:p>
            <a:r>
              <a:rPr lang="zh-CN" altLang="en-US" sz="1600" dirty="0" smtClean="0">
                <a:latin typeface="仿宋" panose="02010609060101010101" pitchFamily="49" charset="-122"/>
                <a:ea typeface="仿宋" panose="02010609060101010101" pitchFamily="49" charset="-122"/>
              </a:rPr>
              <a:t>公司位于安徽省滁州市全椒县十谭工业园</a:t>
            </a:r>
            <a:r>
              <a:rPr lang="en-US" altLang="zh-CN" sz="1600" dirty="0" smtClean="0">
                <a:latin typeface="仿宋" panose="02010609060101010101" pitchFamily="49" charset="-122"/>
                <a:ea typeface="仿宋" panose="02010609060101010101" pitchFamily="49" charset="-122"/>
              </a:rPr>
              <a:t>,</a:t>
            </a:r>
            <a:r>
              <a:rPr lang="zh-CN" altLang="en-US" sz="1600" dirty="0" smtClean="0">
                <a:latin typeface="仿宋" panose="02010609060101010101" pitchFamily="49" charset="-122"/>
                <a:ea typeface="仿宋" panose="02010609060101010101" pitchFamily="49" charset="-122"/>
              </a:rPr>
              <a:t>占地</a:t>
            </a:r>
            <a:r>
              <a:rPr lang="en-US" altLang="zh-CN" sz="1600" dirty="0" smtClean="0">
                <a:latin typeface="仿宋" panose="02010609060101010101" pitchFamily="49" charset="-122"/>
                <a:ea typeface="仿宋" panose="02010609060101010101" pitchFamily="49" charset="-122"/>
              </a:rPr>
              <a:t>26</a:t>
            </a:r>
            <a:r>
              <a:rPr lang="zh-CN" altLang="en-US" sz="1600" dirty="0" smtClean="0">
                <a:latin typeface="仿宋" panose="02010609060101010101" pitchFamily="49" charset="-122"/>
                <a:ea typeface="仿宋" panose="02010609060101010101" pitchFamily="49" charset="-122"/>
              </a:rPr>
              <a:t>亩。距离南京禄口机场</a:t>
            </a:r>
            <a:r>
              <a:rPr lang="en-US" altLang="zh-CN" sz="1600" dirty="0" smtClean="0">
                <a:latin typeface="仿宋" panose="02010609060101010101" pitchFamily="49" charset="-122"/>
                <a:ea typeface="仿宋" panose="02010609060101010101" pitchFamily="49" charset="-122"/>
              </a:rPr>
              <a:t>85</a:t>
            </a:r>
            <a:r>
              <a:rPr lang="zh-CN" altLang="en-US" sz="1600" dirty="0" smtClean="0">
                <a:latin typeface="仿宋" panose="02010609060101010101" pitchFamily="49" charset="-122"/>
                <a:ea typeface="仿宋" panose="02010609060101010101" pitchFamily="49" charset="-122"/>
              </a:rPr>
              <a:t>公里，工厂毗邻京沪高铁，沪蓉高铁，京沪铁路，</a:t>
            </a:r>
            <a:r>
              <a:rPr lang="zh-CN" altLang="en-US" sz="1600" dirty="0">
                <a:latin typeface="仿宋" panose="02010609060101010101" pitchFamily="49" charset="-122"/>
                <a:ea typeface="仿宋" panose="02010609060101010101" pitchFamily="49" charset="-122"/>
              </a:rPr>
              <a:t>沪蓉</a:t>
            </a:r>
            <a:r>
              <a:rPr lang="zh-CN" altLang="en-US" sz="1600" dirty="0" smtClean="0">
                <a:latin typeface="仿宋" panose="02010609060101010101" pitchFamily="49" charset="-122"/>
                <a:ea typeface="仿宋" panose="02010609060101010101" pitchFamily="49" charset="-122"/>
              </a:rPr>
              <a:t>高速和</a:t>
            </a:r>
            <a:r>
              <a:rPr lang="en-US" altLang="zh-CN" sz="1600" dirty="0" smtClean="0">
                <a:latin typeface="仿宋" panose="02010609060101010101" pitchFamily="49" charset="-122"/>
                <a:ea typeface="仿宋" panose="02010609060101010101" pitchFamily="49" charset="-122"/>
              </a:rPr>
              <a:t>S22</a:t>
            </a:r>
            <a:r>
              <a:rPr lang="zh-CN" altLang="en-US" sz="1600" dirty="0" smtClean="0">
                <a:latin typeface="仿宋" panose="02010609060101010101" pitchFamily="49" charset="-122"/>
                <a:ea typeface="仿宋" panose="02010609060101010101" pitchFamily="49" charset="-122"/>
              </a:rPr>
              <a:t>天潜高速工厂，到</a:t>
            </a:r>
            <a:r>
              <a:rPr lang="zh-CN" altLang="en-US" sz="1600" dirty="0">
                <a:latin typeface="仿宋" panose="02010609060101010101" pitchFamily="49" charset="-122"/>
                <a:ea typeface="仿宋" panose="02010609060101010101" pitchFamily="49" charset="-122"/>
              </a:rPr>
              <a:t>南京港</a:t>
            </a:r>
            <a:r>
              <a:rPr lang="en-US" altLang="zh-CN" sz="1600" dirty="0">
                <a:latin typeface="仿宋" panose="02010609060101010101" pitchFamily="49" charset="-122"/>
                <a:ea typeface="仿宋" panose="02010609060101010101" pitchFamily="49" charset="-122"/>
              </a:rPr>
              <a:t>60</a:t>
            </a:r>
            <a:r>
              <a:rPr lang="zh-CN" altLang="en-US" sz="1600" dirty="0">
                <a:latin typeface="仿宋" panose="02010609060101010101" pitchFamily="49" charset="-122"/>
                <a:ea typeface="仿宋" panose="02010609060101010101" pitchFamily="49" charset="-122"/>
              </a:rPr>
              <a:t>公里，交通</a:t>
            </a:r>
            <a:r>
              <a:rPr lang="zh-CN" altLang="en-US" sz="1600" dirty="0" smtClean="0">
                <a:latin typeface="仿宋" panose="02010609060101010101" pitchFamily="49" charset="-122"/>
                <a:ea typeface="仿宋" panose="02010609060101010101" pitchFamily="49" charset="-122"/>
              </a:rPr>
              <a:t>便利。</a:t>
            </a:r>
            <a:endParaRPr lang="zh-CN" altLang="en-US" sz="1600" dirty="0">
              <a:latin typeface="仿宋" panose="02010609060101010101" pitchFamily="49" charset="-122"/>
              <a:ea typeface="仿宋" panose="02010609060101010101" pitchFamily="49" charset="-122"/>
            </a:endParaRPr>
          </a:p>
        </p:txBody>
      </p:sp>
      <p:sp>
        <p:nvSpPr>
          <p:cNvPr id="5" name="竖排标题 5"/>
          <p:cNvSpPr txBox="1"/>
          <p:nvPr/>
        </p:nvSpPr>
        <p:spPr>
          <a:xfrm>
            <a:off x="3563888" y="188640"/>
            <a:ext cx="3312368" cy="78207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3700" b="1" noProof="0" dirty="0" smtClean="0">
                <a:latin typeface="+mj-lt"/>
                <a:ea typeface="+mj-ea"/>
                <a:cs typeface="+mj-cs"/>
              </a:rPr>
              <a:t>地理位置</a:t>
            </a:r>
            <a:endParaRPr kumimoji="0" lang="zh-CN" altLang="en-US" sz="3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3214678" y="5429264"/>
            <a:ext cx="5715040" cy="369332"/>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地址：安徽省滁州市全椒县十谭工业园新城大道</a:t>
            </a:r>
            <a:r>
              <a:rPr lang="en-US" altLang="zh-CN" dirty="0" smtClean="0">
                <a:latin typeface="黑体" panose="02010609060101010101" pitchFamily="49" charset="-122"/>
                <a:ea typeface="黑体" panose="02010609060101010101" pitchFamily="49" charset="-122"/>
              </a:rPr>
              <a:t>99</a:t>
            </a:r>
            <a:r>
              <a:rPr lang="zh-CN" altLang="en-US" dirty="0" smtClean="0">
                <a:latin typeface="黑体" panose="02010609060101010101" pitchFamily="49" charset="-122"/>
                <a:ea typeface="黑体" panose="02010609060101010101" pitchFamily="49" charset="-122"/>
              </a:rPr>
              <a:t>号</a:t>
            </a:r>
            <a:endParaRPr lang="zh-CN" altLang="en-US" dirty="0">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90816"/>
            <a:ext cx="5492849" cy="413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t="63000" r="74000" b="10000"/>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half" idx="2"/>
          </p:nvPr>
        </p:nvSpPr>
        <p:spPr>
          <a:xfrm>
            <a:off x="2071670" y="1357298"/>
            <a:ext cx="6500858" cy="500066"/>
          </a:xfrm>
        </p:spPr>
        <p:txBody>
          <a:bodyPr>
            <a:noAutofit/>
          </a:bodyPr>
          <a:lstStyle/>
          <a:p>
            <a:r>
              <a:rPr lang="zh-CN" altLang="en-US" sz="1600" dirty="0" smtClean="0">
                <a:latin typeface="黑体" panose="02010609060101010101" pitchFamily="49" charset="-122"/>
                <a:ea typeface="黑体" panose="02010609060101010101" pitchFamily="49" charset="-122"/>
              </a:rPr>
              <a:t>工厂综合楼及公用工程。</a:t>
            </a:r>
            <a:endParaRPr lang="zh-CN" altLang="en-US" sz="1600" dirty="0">
              <a:latin typeface="黑体" panose="02010609060101010101" pitchFamily="49" charset="-122"/>
              <a:ea typeface="黑体" panose="02010609060101010101" pitchFamily="49" charset="-122"/>
            </a:endParaRPr>
          </a:p>
        </p:txBody>
      </p:sp>
      <p:sp>
        <p:nvSpPr>
          <p:cNvPr id="10" name="竖排标题 5"/>
          <p:cNvSpPr txBox="1"/>
          <p:nvPr/>
        </p:nvSpPr>
        <p:spPr>
          <a:xfrm>
            <a:off x="571472" y="1388268"/>
            <a:ext cx="857256" cy="2500330"/>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uLnTx/>
                <a:uFillTx/>
                <a:latin typeface="+mj-lt"/>
                <a:ea typeface="+mj-ea"/>
                <a:cs typeface="+mj-cs"/>
              </a:rPr>
              <a:t>工厂面貌</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789040"/>
            <a:ext cx="4111938" cy="226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72816"/>
            <a:ext cx="409155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t="62000" r="71000" b="10000"/>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half" idx="2"/>
          </p:nvPr>
        </p:nvSpPr>
        <p:spPr>
          <a:xfrm>
            <a:off x="2071670" y="1357298"/>
            <a:ext cx="6715172" cy="500066"/>
          </a:xfrm>
        </p:spPr>
        <p:txBody>
          <a:bodyPr>
            <a:noAutofit/>
          </a:bodyPr>
          <a:lstStyle/>
          <a:p>
            <a:r>
              <a:rPr lang="zh-CN" altLang="en-US" sz="1600" dirty="0" smtClean="0">
                <a:latin typeface="黑体" panose="02010609060101010101" pitchFamily="49" charset="-122"/>
                <a:ea typeface="黑体" panose="02010609060101010101" pitchFamily="49" charset="-122"/>
              </a:rPr>
              <a:t>工厂车间，仓库及原料储罐区。</a:t>
            </a:r>
            <a:endParaRPr lang="zh-CN" altLang="en-US" sz="1600" dirty="0">
              <a:latin typeface="黑体" panose="02010609060101010101" pitchFamily="49" charset="-122"/>
              <a:ea typeface="黑体" panose="02010609060101010101" pitchFamily="49" charset="-122"/>
            </a:endParaRPr>
          </a:p>
        </p:txBody>
      </p:sp>
      <p:sp>
        <p:nvSpPr>
          <p:cNvPr id="10" name="竖排标题 5"/>
          <p:cNvSpPr txBox="1"/>
          <p:nvPr/>
        </p:nvSpPr>
        <p:spPr>
          <a:xfrm>
            <a:off x="1000100" y="1428736"/>
            <a:ext cx="857256" cy="2500330"/>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uLnTx/>
                <a:uFillTx/>
                <a:latin typeface="+mj-lt"/>
                <a:ea typeface="+mj-ea"/>
                <a:cs typeface="+mj-cs"/>
              </a:rPr>
              <a:t>工厂面貌</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2" name="图片 11" descr="IMG_0817.JPG"/>
          <p:cNvPicPr>
            <a:picLocks noChangeAspect="1"/>
          </p:cNvPicPr>
          <p:nvPr/>
        </p:nvPicPr>
        <p:blipFill>
          <a:blip r:embed="rId2" cstate="print"/>
          <a:stretch>
            <a:fillRect/>
          </a:stretch>
        </p:blipFill>
        <p:spPr>
          <a:xfrm>
            <a:off x="2435906" y="4083662"/>
            <a:ext cx="2928182" cy="193762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241" y="1700808"/>
            <a:ext cx="4099376" cy="238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t="62000" r="71000" b="10000"/>
          </a:stretch>
        </a:blipFill>
        <a:effectLst/>
      </p:bgPr>
    </p:bg>
    <p:spTree>
      <p:nvGrpSpPr>
        <p:cNvPr id="1" name=""/>
        <p:cNvGrpSpPr/>
        <p:nvPr/>
      </p:nvGrpSpPr>
      <p:grpSpPr>
        <a:xfrm>
          <a:off x="0" y="0"/>
          <a:ext cx="0" cy="0"/>
          <a:chOff x="0" y="0"/>
          <a:chExt cx="0" cy="0"/>
        </a:xfrm>
      </p:grpSpPr>
      <p:sp>
        <p:nvSpPr>
          <p:cNvPr id="10" name="竖排标题 5"/>
          <p:cNvSpPr txBox="1"/>
          <p:nvPr/>
        </p:nvSpPr>
        <p:spPr>
          <a:xfrm>
            <a:off x="899592" y="1412775"/>
            <a:ext cx="857256" cy="2760911"/>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uLnTx/>
                <a:uFillTx/>
                <a:latin typeface="+mj-lt"/>
                <a:ea typeface="+mj-ea"/>
                <a:cs typeface="+mj-cs"/>
              </a:rPr>
              <a:t>仓库</a:t>
            </a:r>
            <a:endParaRPr kumimoji="0" lang="en-US" altLang="zh-CN" sz="40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uLnTx/>
                <a:uFillTx/>
                <a:latin typeface="+mj-lt"/>
                <a:ea typeface="+mj-ea"/>
                <a:cs typeface="+mj-cs"/>
              </a:rPr>
              <a:t>布置</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412775"/>
            <a:ext cx="2047800" cy="290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40768"/>
            <a:ext cx="2759248" cy="47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body" sz="half" idx="1"/>
          </p:nvPr>
        </p:nvSpPr>
        <p:spPr>
          <a:xfrm>
            <a:off x="395536" y="1556792"/>
            <a:ext cx="8075240" cy="4104456"/>
          </a:xfrm>
          <a:noFill/>
          <a:ln w="28575">
            <a:noFill/>
            <a:miter lim="800000"/>
          </a:ln>
        </p:spPr>
        <p:txBody>
          <a:bodyPr>
            <a:normAutofit/>
          </a:bodyPr>
          <a:lstStyle/>
          <a:p>
            <a:pPr>
              <a:lnSpc>
                <a:spcPct val="90000"/>
              </a:lnSpc>
              <a:buClr>
                <a:schemeClr val="bg1"/>
              </a:buClr>
            </a:pPr>
            <a:r>
              <a:rPr lang="zh-CN" altLang="en-US" sz="2800" dirty="0" smtClean="0">
                <a:solidFill>
                  <a:schemeClr val="tx1"/>
                </a:solidFill>
                <a:latin typeface="黑体" panose="02010609060101010101" pitchFamily="49" charset="-122"/>
                <a:ea typeface="黑体" panose="02010609060101010101" pitchFamily="49" charset="-122"/>
              </a:rPr>
              <a:t>高纯、节能、环保</a:t>
            </a:r>
            <a:endParaRPr lang="en-US" altLang="zh-CN" sz="2800" dirty="0" smtClean="0">
              <a:solidFill>
                <a:schemeClr val="tx1"/>
              </a:solidFill>
              <a:latin typeface="黑体" panose="02010609060101010101" pitchFamily="49" charset="-122"/>
              <a:ea typeface="黑体" panose="02010609060101010101" pitchFamily="49" charset="-122"/>
            </a:endParaRPr>
          </a:p>
          <a:p>
            <a:pPr marL="342900" indent="-342900">
              <a:lnSpc>
                <a:spcPct val="90000"/>
              </a:lnSpc>
              <a:buClr>
                <a:schemeClr val="bg1"/>
              </a:buClr>
              <a:buFont typeface="Wingdings" panose="05000000000000000000" pitchFamily="2" charset="2"/>
              <a:buChar char="l"/>
            </a:pPr>
            <a:r>
              <a:rPr lang="zh-CN" altLang="en-US" dirty="0" smtClean="0">
                <a:solidFill>
                  <a:schemeClr val="tx1"/>
                </a:solidFill>
                <a:latin typeface="黑体" panose="02010609060101010101" pitchFamily="49" charset="-122"/>
                <a:ea typeface="黑体" panose="02010609060101010101" pitchFamily="49" charset="-122"/>
              </a:rPr>
              <a:t>采用</a:t>
            </a:r>
            <a:r>
              <a:rPr lang="en-US" altLang="zh-CN" dirty="0" smtClean="0">
                <a:solidFill>
                  <a:schemeClr val="tx1"/>
                </a:solidFill>
                <a:latin typeface="黑体" panose="02010609060101010101" pitchFamily="49" charset="-122"/>
                <a:ea typeface="黑体" panose="02010609060101010101" pitchFamily="49" charset="-122"/>
              </a:rPr>
              <a:t>AV</a:t>
            </a:r>
            <a:r>
              <a:rPr lang="zh-CN" altLang="en-US" dirty="0" smtClean="0">
                <a:solidFill>
                  <a:schemeClr val="tx1"/>
                </a:solidFill>
                <a:latin typeface="黑体" panose="02010609060101010101" pitchFamily="49" charset="-122"/>
                <a:ea typeface="黑体" panose="02010609060101010101" pitchFamily="49" charset="-122"/>
              </a:rPr>
              <a:t>法生产</a:t>
            </a:r>
            <a:r>
              <a:rPr lang="zh-CN" altLang="en-US" dirty="0">
                <a:solidFill>
                  <a:schemeClr val="tx1"/>
                </a:solidFill>
                <a:latin typeface="黑体" panose="02010609060101010101" pitchFamily="49" charset="-122"/>
                <a:ea typeface="黑体" panose="02010609060101010101" pitchFamily="49" charset="-122"/>
              </a:rPr>
              <a:t>工艺</a:t>
            </a:r>
            <a:r>
              <a:rPr lang="en-US" altLang="zh-CN" dirty="0" smtClean="0">
                <a:solidFill>
                  <a:schemeClr val="tx1"/>
                </a:solidFill>
                <a:latin typeface="黑体" panose="02010609060101010101" pitchFamily="49" charset="-122"/>
                <a:ea typeface="黑体" panose="02010609060101010101" pitchFamily="49" charset="-122"/>
              </a:rPr>
              <a:t>,</a:t>
            </a:r>
            <a:r>
              <a:rPr lang="zh-CN" altLang="en-US" dirty="0" smtClean="0">
                <a:solidFill>
                  <a:schemeClr val="tx1"/>
                </a:solidFill>
                <a:latin typeface="黑体" panose="02010609060101010101" pitchFamily="49" charset="-122"/>
                <a:ea typeface="黑体" panose="02010609060101010101" pitchFamily="49" charset="-122"/>
              </a:rPr>
              <a:t>与传统的复分解工艺</a:t>
            </a:r>
            <a:r>
              <a:rPr lang="zh-CN" altLang="en-US" dirty="0">
                <a:solidFill>
                  <a:schemeClr val="tx1"/>
                </a:solidFill>
                <a:latin typeface="黑体" panose="02010609060101010101" pitchFamily="49" charset="-122"/>
                <a:ea typeface="黑体" panose="02010609060101010101" pitchFamily="49" charset="-122"/>
              </a:rPr>
              <a:t>或</a:t>
            </a:r>
            <a:r>
              <a:rPr lang="zh-CN" altLang="en-US" dirty="0" smtClean="0">
                <a:solidFill>
                  <a:schemeClr val="tx1"/>
                </a:solidFill>
                <a:latin typeface="黑体" panose="02010609060101010101" pitchFamily="49" charset="-122"/>
                <a:ea typeface="黑体" panose="02010609060101010101" pitchFamily="49" charset="-122"/>
              </a:rPr>
              <a:t>直接</a:t>
            </a:r>
            <a:r>
              <a:rPr lang="zh-CN" altLang="en-US" dirty="0">
                <a:solidFill>
                  <a:schemeClr val="tx1"/>
                </a:solidFill>
                <a:latin typeface="黑体" panose="02010609060101010101" pitchFamily="49" charset="-122"/>
                <a:ea typeface="黑体" panose="02010609060101010101" pitchFamily="49" charset="-122"/>
              </a:rPr>
              <a:t>熔融</a:t>
            </a:r>
            <a:r>
              <a:rPr lang="zh-CN" altLang="en-US" dirty="0" smtClean="0">
                <a:solidFill>
                  <a:schemeClr val="tx1"/>
                </a:solidFill>
                <a:latin typeface="黑体" panose="02010609060101010101" pitchFamily="49" charset="-122"/>
                <a:ea typeface="黑体" panose="02010609060101010101" pitchFamily="49" charset="-122"/>
              </a:rPr>
              <a:t>反应工艺比较，生产</a:t>
            </a:r>
            <a:r>
              <a:rPr lang="zh-CN" altLang="en-US" dirty="0">
                <a:solidFill>
                  <a:schemeClr val="tx1"/>
                </a:solidFill>
                <a:latin typeface="黑体" panose="02010609060101010101" pitchFamily="49" charset="-122"/>
                <a:ea typeface="黑体" panose="02010609060101010101" pitchFamily="49" charset="-122"/>
              </a:rPr>
              <a:t>过程</a:t>
            </a:r>
            <a:r>
              <a:rPr lang="zh-CN" altLang="en-US" dirty="0" smtClean="0">
                <a:solidFill>
                  <a:schemeClr val="tx1"/>
                </a:solidFill>
                <a:latin typeface="黑体" panose="02010609060101010101" pitchFamily="49" charset="-122"/>
                <a:ea typeface="黑体" panose="02010609060101010101" pitchFamily="49" charset="-122"/>
              </a:rPr>
              <a:t>中无催化剂、不</a:t>
            </a:r>
            <a:r>
              <a:rPr lang="zh-CN" altLang="en-US" dirty="0">
                <a:solidFill>
                  <a:schemeClr val="tx1"/>
                </a:solidFill>
                <a:latin typeface="黑体" panose="02010609060101010101" pitchFamily="49" charset="-122"/>
                <a:ea typeface="黑体" panose="02010609060101010101" pitchFamily="49" charset="-122"/>
              </a:rPr>
              <a:t>产生废水</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减少对环境的</a:t>
            </a:r>
            <a:r>
              <a:rPr lang="zh-CN" altLang="en-US" dirty="0" smtClean="0">
                <a:solidFill>
                  <a:schemeClr val="tx1"/>
                </a:solidFill>
                <a:latin typeface="黑体" panose="02010609060101010101" pitchFamily="49" charset="-122"/>
                <a:ea typeface="黑体" panose="02010609060101010101" pitchFamily="49" charset="-122"/>
              </a:rPr>
              <a:t>污染而且产品纯度高并不含可溶性盐。</a:t>
            </a:r>
            <a:endParaRPr lang="en-US" altLang="zh-CN" dirty="0" smtClean="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endParaRPr lang="en-US" altLang="zh-CN" dirty="0" smtClean="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endParaRPr lang="en-US" altLang="zh-CN" dirty="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endParaRPr lang="en-US" altLang="zh-CN" dirty="0" smtClean="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endParaRPr lang="en-US" altLang="zh-CN" dirty="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endParaRPr lang="zh-CN" altLang="en-US" dirty="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r>
              <a:rPr lang="zh-CN" altLang="en-US" dirty="0" smtClean="0">
                <a:solidFill>
                  <a:schemeClr val="tx1"/>
                </a:solidFill>
                <a:latin typeface="黑体" panose="02010609060101010101" pitchFamily="49" charset="-122"/>
                <a:ea typeface="黑体" panose="02010609060101010101" pitchFamily="49" charset="-122"/>
              </a:rPr>
              <a:t>设备采用自动化控制和变频器驱动，节约电能、减少对电网的污染。</a:t>
            </a:r>
            <a:endParaRPr lang="zh-CN" altLang="en-US" dirty="0" smtClean="0">
              <a:solidFill>
                <a:schemeClr val="tx1"/>
              </a:solidFill>
              <a:latin typeface="黑体" panose="02010609060101010101" pitchFamily="49" charset="-122"/>
              <a:ea typeface="黑体" panose="02010609060101010101" pitchFamily="49" charset="-122"/>
            </a:endParaRPr>
          </a:p>
          <a:p>
            <a:pPr marL="457200" indent="-457200">
              <a:lnSpc>
                <a:spcPct val="90000"/>
              </a:lnSpc>
              <a:buClr>
                <a:schemeClr val="bg1"/>
              </a:buClr>
              <a:buFont typeface="Arial" panose="020B0604020202020204" pitchFamily="34" charset="0"/>
              <a:buChar char="•"/>
            </a:pPr>
            <a:r>
              <a:rPr lang="zh-CN" altLang="en-US" dirty="0" smtClean="0">
                <a:solidFill>
                  <a:schemeClr val="tx1"/>
                </a:solidFill>
                <a:latin typeface="黑体" panose="02010609060101010101" pitchFamily="49" charset="-122"/>
                <a:ea typeface="黑体" panose="02010609060101010101" pitchFamily="49" charset="-122"/>
              </a:rPr>
              <a:t>产品采用风机负压输送，减少粉尘泄漏，生产环境友好。</a:t>
            </a:r>
            <a:endParaRPr lang="zh-CN" altLang="en-US" dirty="0" smtClean="0">
              <a:solidFill>
                <a:schemeClr val="tx1"/>
              </a:solidFill>
              <a:latin typeface="黑体" panose="02010609060101010101" pitchFamily="49" charset="-122"/>
              <a:ea typeface="黑体" panose="02010609060101010101" pitchFamily="49" charset="-122"/>
            </a:endParaRPr>
          </a:p>
          <a:p>
            <a:pPr>
              <a:lnSpc>
                <a:spcPct val="90000"/>
              </a:lnSpc>
              <a:buFont typeface="Wingdings" panose="05000000000000000000" pitchFamily="2" charset="2"/>
              <a:buNone/>
            </a:pPr>
            <a:endParaRPr lang="zh-CN" altLang="en-US" sz="2400" dirty="0">
              <a:latin typeface="黑体" panose="02010609060101010101" pitchFamily="49" charset="-122"/>
              <a:ea typeface="黑体" panose="02010609060101010101" pitchFamily="49" charset="-122"/>
            </a:endParaRPr>
          </a:p>
        </p:txBody>
      </p:sp>
      <p:sp>
        <p:nvSpPr>
          <p:cNvPr id="12" name="Rectangle 8"/>
          <p:cNvSpPr>
            <a:spLocks noChangeArrowheads="1"/>
          </p:cNvSpPr>
          <p:nvPr/>
        </p:nvSpPr>
        <p:spPr bwMode="auto">
          <a:xfrm>
            <a:off x="2267744" y="404664"/>
            <a:ext cx="5497714"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n"/>
              <a:defRPr sz="3200">
                <a:solidFill>
                  <a:srgbClr val="000000"/>
                </a:solidFill>
                <a:latin typeface="Tahoma" panose="020B0604030504040204" pitchFamily="34" charset="0"/>
                <a:ea typeface="宋体" panose="02010600030101010101" pitchFamily="2" charset="-122"/>
              </a:defRPr>
            </a:lvl1pPr>
            <a:lvl2pPr marL="742950" indent="-285750" algn="l">
              <a:buClr>
                <a:schemeClr val="hlink"/>
              </a:buClr>
              <a:buSzPct val="55000"/>
              <a:buChar char="n"/>
              <a:defRPr sz="2800">
                <a:solidFill>
                  <a:srgbClr val="000000"/>
                </a:solidFill>
                <a:latin typeface="Tahoma" panose="020B0604030504040204" pitchFamily="34" charset="0"/>
                <a:ea typeface="宋体" panose="02010600030101010101" pitchFamily="2" charset="-122"/>
              </a:defRPr>
            </a:lvl2pPr>
            <a:lvl3pPr marL="1143000" indent="-228600" algn="l">
              <a:buSzPct val="50000"/>
              <a:buChar char="n"/>
              <a:defRPr sz="2400">
                <a:solidFill>
                  <a:srgbClr val="000000"/>
                </a:solidFill>
                <a:latin typeface="Tahoma" panose="020B0604030504040204" pitchFamily="34" charset="0"/>
                <a:ea typeface="宋体" panose="02010600030101010101" pitchFamily="2" charset="-122"/>
              </a:defRPr>
            </a:lvl3pPr>
            <a:lvl4pPr marL="1600200" indent="-228600" algn="l">
              <a:buClr>
                <a:schemeClr val="accent2"/>
              </a:buClr>
              <a:buSzPct val="55000"/>
              <a:buChar char="n"/>
              <a:defRPr sz="2000">
                <a:solidFill>
                  <a:srgbClr val="000000"/>
                </a:solidFill>
                <a:latin typeface="Tahoma" panose="020B0604030504040204" pitchFamily="34" charset="0"/>
                <a:ea typeface="宋体" panose="02010600030101010101" pitchFamily="2" charset="-122"/>
              </a:defRPr>
            </a:lvl4pPr>
            <a:lvl5pPr marL="2057400" indent="-228600" algn="l">
              <a:buClr>
                <a:schemeClr val="accent1"/>
              </a:buClr>
              <a:buSzPct val="50000"/>
              <a:buChar char="n"/>
              <a:defRPr sz="2000">
                <a:solidFill>
                  <a:srgbClr val="000000"/>
                </a:solidFill>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a:lnSpc>
                <a:spcPct val="80000"/>
              </a:lnSpc>
              <a:buClr>
                <a:schemeClr val="bg1"/>
              </a:buClr>
              <a:buSzTx/>
              <a:buFont typeface="Wingdings" panose="05000000000000000000" pitchFamily="2" charset="2"/>
              <a:buChar char="F"/>
            </a:pPr>
            <a:r>
              <a:rPr lang="zh-CN" altLang="en-US" sz="3700" b="1" dirty="0">
                <a:latin typeface="黑体" panose="02010609060101010101" pitchFamily="49" charset="-122"/>
                <a:ea typeface="黑体" panose="02010609060101010101" pitchFamily="49" charset="-122"/>
              </a:rPr>
              <a:t>先进的生产</a:t>
            </a:r>
            <a:r>
              <a:rPr lang="zh-CN" altLang="en-US" sz="3700" b="1" dirty="0" smtClean="0">
                <a:latin typeface="黑体" panose="02010609060101010101" pitchFamily="49" charset="-122"/>
                <a:ea typeface="黑体" panose="02010609060101010101" pitchFamily="49" charset="-122"/>
              </a:rPr>
              <a:t>工艺和设备</a:t>
            </a:r>
            <a:endParaRPr lang="zh-CN" altLang="en-US" sz="3700" b="1" dirty="0">
              <a:latin typeface="黑体" panose="02010609060101010101" pitchFamily="49" charset="-122"/>
              <a:ea typeface="黑体" panose="02010609060101010101" pitchFamily="49" charset="-122"/>
            </a:endParaRPr>
          </a:p>
        </p:txBody>
      </p:sp>
      <p:pic>
        <p:nvPicPr>
          <p:cNvPr id="717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35696" y="3501008"/>
            <a:ext cx="52101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rocess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66" y="2904792"/>
            <a:ext cx="46085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edge">
                                      <p:cBhvr>
                                        <p:cTn id="10" dur="500"/>
                                        <p:tgtEl>
                                          <p:spTgt spid="9">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edge">
                                      <p:cBhvr>
                                        <p:cTn id="13" dur="500"/>
                                        <p:tgtEl>
                                          <p:spTgt spid="9">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wedge">
                                      <p:cBhvr>
                                        <p:cTn id="16" dur="500"/>
                                        <p:tgtEl>
                                          <p:spTgt spid="9">
                                            <p:txEl>
                                              <p:pRg st="7" end="7"/>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wedge">
                                      <p:cBhvr>
                                        <p:cTn id="1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body" sz="half" idx="1"/>
          </p:nvPr>
        </p:nvSpPr>
        <p:spPr>
          <a:xfrm>
            <a:off x="483902" y="2564904"/>
            <a:ext cx="8075240" cy="2376264"/>
          </a:xfrm>
          <a:noFill/>
          <a:ln w="28575">
            <a:noFill/>
            <a:miter lim="800000"/>
          </a:ln>
        </p:spPr>
        <p:txBody>
          <a:bodyPr>
            <a:normAutofit lnSpcReduction="10000"/>
          </a:bodyPr>
          <a:lstStyle/>
          <a:p>
            <a:pPr>
              <a:buClr>
                <a:schemeClr val="bg1"/>
              </a:buClr>
            </a:pPr>
            <a:r>
              <a:rPr lang="zh-CN" altLang="en-US" sz="2800" dirty="0" smtClean="0">
                <a:solidFill>
                  <a:schemeClr val="tx1"/>
                </a:solidFill>
                <a:latin typeface="黑体" panose="02010609060101010101" pitchFamily="49" charset="-122"/>
                <a:ea typeface="黑体" panose="02010609060101010101" pitchFamily="49" charset="-122"/>
              </a:rPr>
              <a:t>质量</a:t>
            </a:r>
            <a:r>
              <a:rPr lang="zh-CN" altLang="en-US" sz="2800" dirty="0">
                <a:solidFill>
                  <a:schemeClr val="tx1"/>
                </a:solidFill>
                <a:latin typeface="黑体" panose="02010609060101010101" pitchFamily="49" charset="-122"/>
                <a:ea typeface="黑体" panose="02010609060101010101" pitchFamily="49" charset="-122"/>
              </a:rPr>
              <a:t>稳定</a:t>
            </a:r>
            <a:r>
              <a:rPr lang="zh-CN" altLang="en-US" sz="2800" dirty="0" smtClean="0">
                <a:solidFill>
                  <a:schemeClr val="tx1"/>
                </a:solidFill>
                <a:latin typeface="黑体" panose="02010609060101010101" pitchFamily="49" charset="-122"/>
                <a:ea typeface="黑体" panose="02010609060101010101" pitchFamily="49" charset="-122"/>
              </a:rPr>
              <a:t>可靠</a:t>
            </a:r>
            <a:endParaRPr lang="en-US" altLang="zh-CN" sz="2800" dirty="0" smtClean="0">
              <a:solidFill>
                <a:schemeClr val="tx1"/>
              </a:solidFill>
              <a:latin typeface="黑体" panose="02010609060101010101" pitchFamily="49" charset="-122"/>
              <a:ea typeface="黑体" panose="02010609060101010101" pitchFamily="49" charset="-122"/>
            </a:endParaRPr>
          </a:p>
          <a:p>
            <a:pPr>
              <a:buClr>
                <a:schemeClr val="bg1"/>
              </a:buClr>
            </a:pPr>
            <a:endParaRPr lang="zh-CN" altLang="en-US" sz="2800" dirty="0">
              <a:solidFill>
                <a:schemeClr val="tx1"/>
              </a:solidFill>
              <a:latin typeface="黑体" panose="02010609060101010101" pitchFamily="49" charset="-122"/>
              <a:ea typeface="黑体" panose="02010609060101010101" pitchFamily="49" charset="-122"/>
            </a:endParaRPr>
          </a:p>
          <a:p>
            <a:pPr>
              <a:buClr>
                <a:schemeClr val="bg1"/>
              </a:buClr>
              <a:buFont typeface="Wingdings" panose="05000000000000000000" pitchFamily="2" charset="2"/>
              <a:buChar char="ü"/>
            </a:pPr>
            <a:r>
              <a:rPr lang="zh-CN" altLang="en-US" dirty="0">
                <a:solidFill>
                  <a:schemeClr val="tx1"/>
                </a:solidFill>
                <a:latin typeface="黑体" panose="02010609060101010101" pitchFamily="49" charset="-122"/>
                <a:ea typeface="黑体" panose="02010609060101010101" pitchFamily="49" charset="-122"/>
              </a:rPr>
              <a:t>不同产品使用独立的生产线，确保</a:t>
            </a:r>
            <a:r>
              <a:rPr lang="zh-CN" altLang="en-US" dirty="0" smtClean="0">
                <a:solidFill>
                  <a:schemeClr val="tx1"/>
                </a:solidFill>
                <a:latin typeface="黑体" panose="02010609060101010101" pitchFamily="49" charset="-122"/>
                <a:ea typeface="黑体" panose="02010609060101010101" pitchFamily="49" charset="-122"/>
              </a:rPr>
              <a:t>产品</a:t>
            </a:r>
            <a:r>
              <a:rPr lang="zh-CN" altLang="en-US" dirty="0">
                <a:solidFill>
                  <a:schemeClr val="tx1"/>
                </a:solidFill>
                <a:latin typeface="黑体" panose="02010609060101010101" pitchFamily="49" charset="-122"/>
                <a:ea typeface="黑体" panose="02010609060101010101" pitchFamily="49" charset="-122"/>
              </a:rPr>
              <a:t>不会</a:t>
            </a:r>
            <a:r>
              <a:rPr lang="zh-CN" altLang="en-US" dirty="0" smtClean="0">
                <a:solidFill>
                  <a:schemeClr val="tx1"/>
                </a:solidFill>
                <a:latin typeface="黑体" panose="02010609060101010101" pitchFamily="49" charset="-122"/>
                <a:ea typeface="黑体" panose="02010609060101010101" pitchFamily="49" charset="-122"/>
              </a:rPr>
              <a:t>交叉污染</a:t>
            </a:r>
            <a:r>
              <a:rPr lang="zh-CN" altLang="en-US" dirty="0">
                <a:solidFill>
                  <a:schemeClr val="tx1"/>
                </a:solidFill>
                <a:latin typeface="黑体" panose="02010609060101010101" pitchFamily="49" charset="-122"/>
                <a:ea typeface="黑体" panose="02010609060101010101" pitchFamily="49" charset="-122"/>
              </a:rPr>
              <a:t>。</a:t>
            </a:r>
            <a:endParaRPr lang="en-US" altLang="zh-CN" dirty="0">
              <a:solidFill>
                <a:schemeClr val="tx1"/>
              </a:solidFill>
              <a:latin typeface="黑体" panose="02010609060101010101" pitchFamily="49" charset="-122"/>
              <a:ea typeface="黑体" panose="02010609060101010101" pitchFamily="49" charset="-122"/>
            </a:endParaRPr>
          </a:p>
          <a:p>
            <a:pPr>
              <a:buClr>
                <a:schemeClr val="bg1"/>
              </a:buClr>
              <a:buFont typeface="Wingdings" panose="05000000000000000000" pitchFamily="2" charset="2"/>
              <a:buChar char="ü"/>
            </a:pPr>
            <a:r>
              <a:rPr lang="zh-CN" altLang="en-US" dirty="0" smtClean="0">
                <a:solidFill>
                  <a:schemeClr val="tx1"/>
                </a:solidFill>
                <a:latin typeface="黑体" panose="02010609060101010101" pitchFamily="49" charset="-122"/>
                <a:ea typeface="黑体" panose="02010609060101010101" pitchFamily="49" charset="-122"/>
              </a:rPr>
              <a:t>全</a:t>
            </a:r>
            <a:r>
              <a:rPr lang="zh-CN" altLang="en-US" dirty="0">
                <a:solidFill>
                  <a:schemeClr val="tx1"/>
                </a:solidFill>
                <a:latin typeface="黑体" panose="02010609060101010101" pitchFamily="49" charset="-122"/>
                <a:ea typeface="黑体" panose="02010609060101010101" pitchFamily="49" charset="-122"/>
              </a:rPr>
              <a:t>不锈钢容器和管道确保生产过程中产品安全。</a:t>
            </a:r>
            <a:endParaRPr lang="zh-CN" altLang="en-US" dirty="0">
              <a:solidFill>
                <a:schemeClr val="tx1"/>
              </a:solidFill>
              <a:latin typeface="黑体" panose="02010609060101010101" pitchFamily="49" charset="-122"/>
              <a:ea typeface="黑体" panose="02010609060101010101" pitchFamily="49" charset="-122"/>
            </a:endParaRPr>
          </a:p>
          <a:p>
            <a:pPr>
              <a:buClr>
                <a:schemeClr val="bg1"/>
              </a:buClr>
              <a:buFont typeface="Wingdings" panose="05000000000000000000" pitchFamily="2" charset="2"/>
              <a:buChar char="ü"/>
            </a:pPr>
            <a:r>
              <a:rPr lang="zh-CN" altLang="en-US" dirty="0">
                <a:solidFill>
                  <a:schemeClr val="tx1"/>
                </a:solidFill>
                <a:latin typeface="黑体" panose="02010609060101010101" pitchFamily="49" charset="-122"/>
                <a:ea typeface="黑体" panose="02010609060101010101" pitchFamily="49" charset="-122"/>
              </a:rPr>
              <a:t>采用先进的仪器仪表、设备</a:t>
            </a:r>
            <a:r>
              <a:rPr lang="zh-CN" altLang="en-US" dirty="0" smtClean="0">
                <a:solidFill>
                  <a:schemeClr val="tx1"/>
                </a:solidFill>
                <a:latin typeface="黑体" panose="02010609060101010101" pitchFamily="49" charset="-122"/>
                <a:ea typeface="黑体" panose="02010609060101010101" pitchFamily="49" charset="-122"/>
              </a:rPr>
              <a:t>、自动控制系统</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计量准确、自动化程度高、操作简单稳定，确保产品质量稳定。</a:t>
            </a:r>
            <a:endParaRPr lang="zh-CN" altLang="en-US" dirty="0">
              <a:solidFill>
                <a:schemeClr val="tx1"/>
              </a:solidFill>
              <a:latin typeface="黑体" panose="02010609060101010101" pitchFamily="49" charset="-122"/>
              <a:ea typeface="黑体" panose="02010609060101010101" pitchFamily="49" charset="-122"/>
            </a:endParaRPr>
          </a:p>
          <a:p>
            <a:pPr>
              <a:lnSpc>
                <a:spcPct val="90000"/>
              </a:lnSpc>
              <a:buFont typeface="Wingdings" panose="05000000000000000000" pitchFamily="2" charset="2"/>
              <a:buNone/>
            </a:pPr>
            <a:endParaRPr lang="zh-CN" altLang="en-US" sz="24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576" y="4869160"/>
            <a:ext cx="2133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54289"/>
            <a:ext cx="2304255" cy="144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2217737" cy="16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edg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主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2182</Words>
  <Application>WPS 演示</Application>
  <PresentationFormat>全屏显示(4:3)</PresentationFormat>
  <Paragraphs>216</Paragraphs>
  <Slides>19</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黑体</vt:lpstr>
      <vt:lpstr>仿宋</vt:lpstr>
      <vt:lpstr>Tahoma</vt:lpstr>
      <vt:lpstr>Calibri</vt:lpstr>
      <vt:lpstr>微软雅黑</vt:lpstr>
      <vt:lpstr>Arial Unicode MS</vt:lpstr>
      <vt:lpstr>隶书</vt:lpstr>
      <vt:lpstr>Calibri</vt:lpstr>
      <vt:lpstr>Times New Roman</vt:lpstr>
      <vt:lpstr>Office 主题</vt:lpstr>
      <vt:lpstr>安徽沙丰新材料有限公司 ANHUI SHAFENG ADVANCED MATERIAL CO., LTD</vt:lpstr>
      <vt:lpstr>沙丰简介</vt:lpstr>
      <vt:lpstr>沙丰理念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02</vt:lpstr>
      <vt:lpstr>PowerPoint 演示文稿</vt:lpstr>
      <vt:lpstr>PowerPoint 演示文稿</vt:lpstr>
      <vt:lpstr>PowerPoint 演示文稿</vt:lpstr>
      <vt:lpstr>PowerPoint 演示文稿</vt:lpstr>
      <vt:lpstr>PowerPoint 演示文稿</vt:lpstr>
      <vt:lpstr>研发</vt:lpstr>
      <vt:lpstr>谢谢你选择沙丰！</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DELL</cp:lastModifiedBy>
  <cp:revision>319</cp:revision>
  <dcterms:created xsi:type="dcterms:W3CDTF">2016-01-12T01:31:00Z</dcterms:created>
  <dcterms:modified xsi:type="dcterms:W3CDTF">2019-03-04T02:59:08Z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